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diagrams/colors2.xml" ContentType="application/vnd.openxmlformats-officedocument.drawingml.diagramColors+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2.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diagrams/drawing2.xml" ContentType="application/vnd.ms-office.drawingml.diagramDrawing+xml"/>
  <Override PartName="/ppt/diagrams/drawing1.xml" ContentType="application/vnd.ms-office.drawingml.diagramDrawing+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6" r:id="rId1"/>
  </p:sldMasterIdLst>
  <p:notesMasterIdLst>
    <p:notesMasterId r:id="rId32"/>
  </p:notesMasterIdLst>
  <p:handoutMasterIdLst>
    <p:handoutMasterId r:id="rId33"/>
  </p:handoutMasterIdLst>
  <p:sldIdLst>
    <p:sldId id="256" r:id="rId2"/>
    <p:sldId id="289" r:id="rId3"/>
    <p:sldId id="258" r:id="rId4"/>
    <p:sldId id="259" r:id="rId5"/>
    <p:sldId id="260" r:id="rId6"/>
    <p:sldId id="261" r:id="rId7"/>
    <p:sldId id="262" r:id="rId8"/>
    <p:sldId id="263" r:id="rId9"/>
    <p:sldId id="287" r:id="rId10"/>
    <p:sldId id="265" r:id="rId11"/>
    <p:sldId id="264" r:id="rId12"/>
    <p:sldId id="273" r:id="rId13"/>
    <p:sldId id="274" r:id="rId14"/>
    <p:sldId id="275" r:id="rId15"/>
    <p:sldId id="276" r:id="rId16"/>
    <p:sldId id="277" r:id="rId17"/>
    <p:sldId id="278" r:id="rId18"/>
    <p:sldId id="270" r:id="rId19"/>
    <p:sldId id="271" r:id="rId20"/>
    <p:sldId id="272" r:id="rId21"/>
    <p:sldId id="279" r:id="rId22"/>
    <p:sldId id="280" r:id="rId23"/>
    <p:sldId id="281" r:id="rId24"/>
    <p:sldId id="282" r:id="rId25"/>
    <p:sldId id="283" r:id="rId26"/>
    <p:sldId id="284" r:id="rId27"/>
    <p:sldId id="285" r:id="rId28"/>
    <p:sldId id="286" r:id="rId29"/>
    <p:sldId id="288" r:id="rId30"/>
    <p:sldId id="290"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18" autoAdjust="0"/>
    <p:restoredTop sz="94624" autoAdjust="0"/>
  </p:normalViewPr>
  <p:slideViewPr>
    <p:cSldViewPr>
      <p:cViewPr varScale="1">
        <p:scale>
          <a:sx n="69" d="100"/>
          <a:sy n="69" d="100"/>
        </p:scale>
        <p:origin x="-56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2EAB3D-CFB3-4A07-B71D-DF1C11E30EA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8980F25-6A53-49DF-95CD-941BA01CFDFB}">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تطبيق القواعد الفنية وتدابير الصحة </a:t>
          </a:r>
          <a:endParaRPr lang="en-US" dirty="0"/>
        </a:p>
      </dgm:t>
    </dgm:pt>
    <dgm:pt modelId="{C86C7CA6-0F27-48E3-8D56-08CFA5B53B42}" type="parTrans" cxnId="{AC96B978-0832-431D-B542-D5657383D4E2}">
      <dgm:prSet/>
      <dgm:spPr/>
      <dgm:t>
        <a:bodyPr/>
        <a:lstStyle/>
        <a:p>
          <a:pPr rtl="1"/>
          <a:endParaRPr lang="en-US"/>
        </a:p>
      </dgm:t>
    </dgm:pt>
    <dgm:pt modelId="{E14DAD84-C743-4335-B636-E288C890A334}" type="sibTrans" cxnId="{AC96B978-0832-431D-B542-D5657383D4E2}">
      <dgm:prSet/>
      <dgm:spPr/>
      <dgm:t>
        <a:bodyPr/>
        <a:lstStyle/>
        <a:p>
          <a:pPr rtl="1"/>
          <a:endParaRPr lang="en-US"/>
        </a:p>
      </dgm:t>
    </dgm:pt>
    <dgm:pt modelId="{228FA248-E784-4223-823F-66FBC529A7A4}">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تقييم مطابقة الغذاء للمواصفات القياسية والقواعد الفنية</a:t>
          </a:r>
          <a:endParaRPr lang="en-US" dirty="0"/>
        </a:p>
      </dgm:t>
    </dgm:pt>
    <dgm:pt modelId="{80B31A36-7A03-4F14-8E3D-DDB88DD9EA5E}" type="parTrans" cxnId="{A7B054B2-05E9-442C-82C0-96E1C9F63226}">
      <dgm:prSet/>
      <dgm:spPr/>
      <dgm:t>
        <a:bodyPr/>
        <a:lstStyle/>
        <a:p>
          <a:pPr rtl="1"/>
          <a:endParaRPr lang="en-US"/>
        </a:p>
      </dgm:t>
    </dgm:pt>
    <dgm:pt modelId="{4234CF93-3227-4C4B-BD45-9D3145296A7C}" type="sibTrans" cxnId="{A7B054B2-05E9-442C-82C0-96E1C9F63226}">
      <dgm:prSet/>
      <dgm:spPr/>
      <dgm:t>
        <a:bodyPr/>
        <a:lstStyle/>
        <a:p>
          <a:pPr rtl="1"/>
          <a:endParaRPr lang="en-US"/>
        </a:p>
      </dgm:t>
    </dgm:pt>
    <dgm:pt modelId="{D17C89D9-A85A-4B39-8187-08B50BE2B385}">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منع تداول أي غذاء أو إدخاله للمملكة قبل فحصه وثبوت صلاحيته </a:t>
          </a:r>
          <a:endParaRPr lang="en-US" dirty="0"/>
        </a:p>
      </dgm:t>
    </dgm:pt>
    <dgm:pt modelId="{D358CA67-9123-416F-A3E9-9E7AE9FE93A3}" type="parTrans" cxnId="{198005F1-BF11-4421-9A7E-741E2F939799}">
      <dgm:prSet/>
      <dgm:spPr/>
      <dgm:t>
        <a:bodyPr/>
        <a:lstStyle/>
        <a:p>
          <a:pPr rtl="1"/>
          <a:endParaRPr lang="en-US"/>
        </a:p>
      </dgm:t>
    </dgm:pt>
    <dgm:pt modelId="{A8F12877-17DB-4A8B-9B5B-F4DAEBC6A5DA}" type="sibTrans" cxnId="{198005F1-BF11-4421-9A7E-741E2F939799}">
      <dgm:prSet/>
      <dgm:spPr/>
      <dgm:t>
        <a:bodyPr/>
        <a:lstStyle/>
        <a:p>
          <a:pPr rtl="1"/>
          <a:endParaRPr lang="en-US"/>
        </a:p>
      </dgm:t>
    </dgm:pt>
    <dgm:pt modelId="{23B3AB56-DAB3-4A5C-9C2C-C7BEAE96D697}">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منع تداول أي غذاء أو إدخاله للمملكة ثبت </a:t>
          </a:r>
          <a:r>
            <a:rPr lang="ar-JO" dirty="0" smtClean="0">
              <a:solidFill>
                <a:prstClr val="black"/>
              </a:solidFill>
              <a:ea typeface="+mn-ea"/>
              <a:cs typeface="Arial"/>
            </a:rPr>
            <a:t>عدم صلاحيته</a:t>
          </a:r>
          <a:endParaRPr lang="en-US" dirty="0"/>
        </a:p>
      </dgm:t>
    </dgm:pt>
    <dgm:pt modelId="{4A4AEED4-CFAA-4E6B-9CB8-5F63914E96BD}" type="parTrans" cxnId="{846360A3-01B0-421C-B27D-155596905720}">
      <dgm:prSet/>
      <dgm:spPr/>
      <dgm:t>
        <a:bodyPr/>
        <a:lstStyle/>
        <a:p>
          <a:pPr rtl="1"/>
          <a:endParaRPr lang="en-US"/>
        </a:p>
      </dgm:t>
    </dgm:pt>
    <dgm:pt modelId="{CF540877-7B2F-4B7E-BD67-65D69D72FF99}" type="sibTrans" cxnId="{846360A3-01B0-421C-B27D-155596905720}">
      <dgm:prSet/>
      <dgm:spPr/>
      <dgm:t>
        <a:bodyPr/>
        <a:lstStyle/>
        <a:p>
          <a:pPr rtl="1"/>
          <a:endParaRPr lang="en-US"/>
        </a:p>
      </dgm:t>
    </dgm:pt>
    <dgm:pt modelId="{9C234AE1-EECA-4354-BBCC-0C6264746728}">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منح الشهادات الصحية لغايات التصدير </a:t>
          </a:r>
          <a:endParaRPr lang="en-US" dirty="0"/>
        </a:p>
      </dgm:t>
    </dgm:pt>
    <dgm:pt modelId="{80A117B0-E3CB-4608-97FF-E4843D084A60}" type="parTrans" cxnId="{55042A75-CB72-4637-BF4C-C74672EA67BC}">
      <dgm:prSet/>
      <dgm:spPr/>
      <dgm:t>
        <a:bodyPr/>
        <a:lstStyle/>
        <a:p>
          <a:pPr rtl="1"/>
          <a:endParaRPr lang="en-US"/>
        </a:p>
      </dgm:t>
    </dgm:pt>
    <dgm:pt modelId="{DC183031-8209-4C98-8DA7-C255B7C72D05}" type="sibTrans" cxnId="{55042A75-CB72-4637-BF4C-C74672EA67BC}">
      <dgm:prSet/>
      <dgm:spPr/>
      <dgm:t>
        <a:bodyPr/>
        <a:lstStyle/>
        <a:p>
          <a:pPr rtl="1"/>
          <a:endParaRPr lang="en-US"/>
        </a:p>
      </dgm:t>
    </dgm:pt>
    <dgm:pt modelId="{5BE24E6B-9E06-4912-9145-0BAB50757FA3}">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التفتيش على أي مكان يتم تداول الغذاء فيه </a:t>
          </a:r>
          <a:endParaRPr lang="en-US" dirty="0"/>
        </a:p>
      </dgm:t>
    </dgm:pt>
    <dgm:pt modelId="{910DC836-72D5-461A-88BB-226304386A50}" type="parTrans" cxnId="{191AE970-5243-449D-9B60-191D24EF6BB6}">
      <dgm:prSet/>
      <dgm:spPr/>
      <dgm:t>
        <a:bodyPr/>
        <a:lstStyle/>
        <a:p>
          <a:pPr rtl="1"/>
          <a:endParaRPr lang="en-US"/>
        </a:p>
      </dgm:t>
    </dgm:pt>
    <dgm:pt modelId="{39191D49-47D7-46A0-9CD6-0849EAC3645B}" type="sibTrans" cxnId="{191AE970-5243-449D-9B60-191D24EF6BB6}">
      <dgm:prSet/>
      <dgm:spPr/>
      <dgm:t>
        <a:bodyPr/>
        <a:lstStyle/>
        <a:p>
          <a:pPr rtl="1"/>
          <a:endParaRPr lang="en-US"/>
        </a:p>
      </dgm:t>
    </dgm:pt>
    <dgm:pt modelId="{A293E6EB-EF94-4891-8FAE-33370D1B78B9}">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altLang="en-US" dirty="0" smtClean="0">
              <a:solidFill>
                <a:schemeClr val="tx1"/>
              </a:solidFill>
            </a:rPr>
            <a:t>إجراء الدراسات والبحوث المتعلقة بالغذاء </a:t>
          </a:r>
          <a:endParaRPr lang="en-US" dirty="0">
            <a:solidFill>
              <a:schemeClr val="tx1"/>
            </a:solidFill>
          </a:endParaRPr>
        </a:p>
      </dgm:t>
    </dgm:pt>
    <dgm:pt modelId="{D0DA5326-26ED-4E9B-92F6-7BFA538FC0FF}" type="parTrans" cxnId="{309DC908-A6CD-4C73-9341-389CE5E030EB}">
      <dgm:prSet/>
      <dgm:spPr/>
      <dgm:t>
        <a:bodyPr/>
        <a:lstStyle/>
        <a:p>
          <a:pPr rtl="1"/>
          <a:endParaRPr lang="en-US"/>
        </a:p>
      </dgm:t>
    </dgm:pt>
    <dgm:pt modelId="{3924A16F-F4AC-45BB-B753-9E9F5095938D}" type="sibTrans" cxnId="{309DC908-A6CD-4C73-9341-389CE5E030EB}">
      <dgm:prSet/>
      <dgm:spPr/>
      <dgm:t>
        <a:bodyPr/>
        <a:lstStyle/>
        <a:p>
          <a:pPr rtl="1"/>
          <a:endParaRPr lang="en-US"/>
        </a:p>
      </dgm:t>
    </dgm:pt>
    <dgm:pt modelId="{E3F977B8-6B26-4D40-978D-1EF6A1941424}">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altLang="en-US" dirty="0" smtClean="0">
              <a:solidFill>
                <a:schemeClr val="tx1"/>
              </a:solidFill>
            </a:rPr>
            <a:t>تنظيم الإعلان عن</a:t>
          </a:r>
          <a:endParaRPr lang="en-US" altLang="en-US" dirty="0" smtClean="0">
            <a:solidFill>
              <a:schemeClr val="tx1"/>
            </a:solidFill>
          </a:endParaRPr>
        </a:p>
        <a:p>
          <a:pPr rtl="1"/>
          <a:r>
            <a:rPr lang="ar-SA" altLang="en-US" dirty="0" smtClean="0">
              <a:solidFill>
                <a:schemeClr val="tx1"/>
              </a:solidFill>
            </a:rPr>
            <a:t> الغذاء </a:t>
          </a:r>
          <a:endParaRPr lang="en-US" dirty="0">
            <a:solidFill>
              <a:schemeClr val="tx1"/>
            </a:solidFill>
          </a:endParaRPr>
        </a:p>
      </dgm:t>
    </dgm:pt>
    <dgm:pt modelId="{6540807A-D057-428D-9399-EC72D0512EF9}" type="parTrans" cxnId="{7EAEC740-A29E-4042-AD37-29626FFF7B5E}">
      <dgm:prSet/>
      <dgm:spPr/>
      <dgm:t>
        <a:bodyPr/>
        <a:lstStyle/>
        <a:p>
          <a:pPr rtl="1"/>
          <a:endParaRPr lang="en-US"/>
        </a:p>
      </dgm:t>
    </dgm:pt>
    <dgm:pt modelId="{2E7F5B07-B45A-42E7-A9C3-E25B5AE99202}" type="sibTrans" cxnId="{7EAEC740-A29E-4042-AD37-29626FFF7B5E}">
      <dgm:prSet/>
      <dgm:spPr/>
      <dgm:t>
        <a:bodyPr/>
        <a:lstStyle/>
        <a:p>
          <a:pPr rtl="1"/>
          <a:endParaRPr lang="en-US"/>
        </a:p>
      </dgm:t>
    </dgm:pt>
    <dgm:pt modelId="{7410ADBE-E4DF-485D-971A-FD69EA044979}">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altLang="en-US" dirty="0" smtClean="0">
              <a:solidFill>
                <a:schemeClr val="tx1"/>
              </a:solidFill>
            </a:rPr>
            <a:t>الرقابة على تطبيق</a:t>
          </a:r>
          <a:r>
            <a:rPr lang="ar-JO" altLang="en-US" dirty="0" smtClean="0">
              <a:solidFill>
                <a:schemeClr val="tx1"/>
              </a:solidFill>
            </a:rPr>
            <a:t> </a:t>
          </a:r>
          <a:r>
            <a:rPr lang="en-US" altLang="en-US" dirty="0" smtClean="0">
              <a:solidFill>
                <a:schemeClr val="tx1"/>
              </a:solidFill>
            </a:rPr>
            <a:t>GMP &amp; HACCP</a:t>
          </a:r>
          <a:endParaRPr lang="en-US" dirty="0">
            <a:solidFill>
              <a:schemeClr val="tx1"/>
            </a:solidFill>
          </a:endParaRPr>
        </a:p>
      </dgm:t>
    </dgm:pt>
    <dgm:pt modelId="{8C68C560-6094-4F8A-A967-622927C017BB}" type="parTrans" cxnId="{F10B186F-D08D-4919-AC37-EAF437F72D31}">
      <dgm:prSet/>
      <dgm:spPr/>
      <dgm:t>
        <a:bodyPr/>
        <a:lstStyle/>
        <a:p>
          <a:pPr rtl="1"/>
          <a:endParaRPr lang="en-US"/>
        </a:p>
      </dgm:t>
    </dgm:pt>
    <dgm:pt modelId="{5D5158E4-8BC8-43D7-9D4A-206E63E939CE}" type="sibTrans" cxnId="{F10B186F-D08D-4919-AC37-EAF437F72D31}">
      <dgm:prSet/>
      <dgm:spPr/>
      <dgm:t>
        <a:bodyPr/>
        <a:lstStyle/>
        <a:p>
          <a:pPr rtl="1"/>
          <a:endParaRPr lang="en-US"/>
        </a:p>
      </dgm:t>
    </dgm:pt>
    <dgm:pt modelId="{C25370AF-E3A2-4E7F-8911-E30777BA61EC}">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JO" dirty="0" smtClean="0">
              <a:solidFill>
                <a:schemeClr val="tx1"/>
              </a:solidFill>
            </a:rPr>
            <a:t>نشر المطبوعات المتعلقة بالقواعد الفنية وتدابير الصحة </a:t>
          </a:r>
          <a:endParaRPr lang="en-US" dirty="0">
            <a:solidFill>
              <a:schemeClr val="tx1"/>
            </a:solidFill>
          </a:endParaRPr>
        </a:p>
      </dgm:t>
    </dgm:pt>
    <dgm:pt modelId="{18AF1BFA-B1F8-4B54-81DA-748D5D5C64AF}" type="parTrans" cxnId="{2CAA61D9-303C-4133-B232-6E859D7B08C6}">
      <dgm:prSet/>
      <dgm:spPr/>
      <dgm:t>
        <a:bodyPr/>
        <a:lstStyle/>
        <a:p>
          <a:endParaRPr lang="en-US"/>
        </a:p>
      </dgm:t>
    </dgm:pt>
    <dgm:pt modelId="{34A8A0E4-5CC7-420D-A1B5-3BB13F2DEDB0}" type="sibTrans" cxnId="{2CAA61D9-303C-4133-B232-6E859D7B08C6}">
      <dgm:prSet/>
      <dgm:spPr/>
      <dgm:t>
        <a:bodyPr/>
        <a:lstStyle/>
        <a:p>
          <a:endParaRPr lang="en-US"/>
        </a:p>
      </dgm:t>
    </dgm:pt>
    <dgm:pt modelId="{AEE663B3-C785-4CF5-A99F-77D5AE71D0DB}">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altLang="en-US" dirty="0" smtClean="0">
              <a:solidFill>
                <a:schemeClr val="tx1"/>
              </a:solidFill>
            </a:rPr>
            <a:t>إجراء الدراسات والبحوث المتعلقة بالغذاء </a:t>
          </a:r>
          <a:endParaRPr lang="en-US" dirty="0">
            <a:solidFill>
              <a:schemeClr val="tx1"/>
            </a:solidFill>
          </a:endParaRPr>
        </a:p>
      </dgm:t>
    </dgm:pt>
    <dgm:pt modelId="{A2C06FD0-E15B-473F-A202-A00BAD7113A5}" type="parTrans" cxnId="{CED49AD3-3E28-4158-B45B-6D68517BFAF7}">
      <dgm:prSet/>
      <dgm:spPr/>
      <dgm:t>
        <a:bodyPr/>
        <a:lstStyle/>
        <a:p>
          <a:endParaRPr lang="en-US"/>
        </a:p>
      </dgm:t>
    </dgm:pt>
    <dgm:pt modelId="{A44093E2-6D59-4E53-848B-E8999A898EF7}" type="sibTrans" cxnId="{CED49AD3-3E28-4158-B45B-6D68517BFAF7}">
      <dgm:prSet/>
      <dgm:spPr/>
      <dgm:t>
        <a:bodyPr/>
        <a:lstStyle/>
        <a:p>
          <a:endParaRPr lang="en-US"/>
        </a:p>
      </dgm:t>
    </dgm:pt>
    <dgm:pt modelId="{8FBD74A2-DB2E-4D33-83E7-D20B2147AB8A}">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JO" altLang="en-US" dirty="0" smtClean="0">
              <a:solidFill>
                <a:schemeClr val="tx1"/>
              </a:solidFill>
            </a:rPr>
            <a:t>التعاون مع الجهات المختلفة في </a:t>
          </a:r>
          <a:r>
            <a:rPr lang="ar-SA" altLang="en-US" dirty="0" smtClean="0">
              <a:solidFill>
                <a:schemeClr val="tx1"/>
              </a:solidFill>
            </a:rPr>
            <a:t>مجال الرقابة على الغذاء</a:t>
          </a:r>
          <a:r>
            <a:rPr lang="ar-JO" altLang="en-US" dirty="0" smtClean="0">
              <a:solidFill>
                <a:schemeClr val="tx1"/>
              </a:solidFill>
            </a:rPr>
            <a:t> والمساهمة في وضع المواصفات</a:t>
          </a:r>
          <a:r>
            <a:rPr lang="ar-SA" altLang="en-US" dirty="0" smtClean="0">
              <a:solidFill>
                <a:schemeClr val="tx1"/>
              </a:solidFill>
            </a:rPr>
            <a:t> </a:t>
          </a:r>
          <a:endParaRPr lang="en-US" dirty="0">
            <a:solidFill>
              <a:schemeClr val="tx1"/>
            </a:solidFill>
          </a:endParaRPr>
        </a:p>
      </dgm:t>
    </dgm:pt>
    <dgm:pt modelId="{2EFE8395-5EA7-4F5E-9615-AC9738B69871}" type="parTrans" cxnId="{86D53A85-4F7B-4F71-A28F-82E2F36CFB55}">
      <dgm:prSet/>
      <dgm:spPr/>
      <dgm:t>
        <a:bodyPr/>
        <a:lstStyle/>
        <a:p>
          <a:endParaRPr lang="en-US"/>
        </a:p>
      </dgm:t>
    </dgm:pt>
    <dgm:pt modelId="{631EE40A-DB86-455B-AF86-AF6595F18A9B}" type="sibTrans" cxnId="{86D53A85-4F7B-4F71-A28F-82E2F36CFB55}">
      <dgm:prSet/>
      <dgm:spPr/>
      <dgm:t>
        <a:bodyPr/>
        <a:lstStyle/>
        <a:p>
          <a:endParaRPr lang="en-US"/>
        </a:p>
      </dgm:t>
    </dgm:pt>
    <dgm:pt modelId="{9EFF4DB0-0307-4581-BB0B-DFC43644BDB1}">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altLang="en-US" dirty="0" smtClean="0">
              <a:solidFill>
                <a:schemeClr val="tx1"/>
              </a:solidFill>
            </a:rPr>
            <a:t>إعداد مذكرات التفاهم </a:t>
          </a:r>
          <a:r>
            <a:rPr lang="ar-JO" altLang="en-US" dirty="0" smtClean="0">
              <a:solidFill>
                <a:schemeClr val="tx1"/>
              </a:solidFill>
            </a:rPr>
            <a:t>بين الجهات المختصة </a:t>
          </a:r>
          <a:endParaRPr lang="en-US" dirty="0">
            <a:solidFill>
              <a:schemeClr val="tx1"/>
            </a:solidFill>
          </a:endParaRPr>
        </a:p>
      </dgm:t>
    </dgm:pt>
    <dgm:pt modelId="{DD0FD1C9-5556-43FA-9701-D3B7AEFA9119}" type="parTrans" cxnId="{695B82FB-47EA-4698-9B17-752BEE5C7623}">
      <dgm:prSet/>
      <dgm:spPr/>
      <dgm:t>
        <a:bodyPr/>
        <a:lstStyle/>
        <a:p>
          <a:endParaRPr lang="en-US"/>
        </a:p>
      </dgm:t>
    </dgm:pt>
    <dgm:pt modelId="{97C05033-0587-4408-B1BE-3CB4EF197D48}" type="sibTrans" cxnId="{695B82FB-47EA-4698-9B17-752BEE5C7623}">
      <dgm:prSet/>
      <dgm:spPr/>
      <dgm:t>
        <a:bodyPr/>
        <a:lstStyle/>
        <a:p>
          <a:endParaRPr lang="en-US"/>
        </a:p>
      </dgm:t>
    </dgm:pt>
    <dgm:pt modelId="{9E1B3BC7-3FD5-4D1A-8218-C9E0F8474484}" type="pres">
      <dgm:prSet presAssocID="{7C2EAB3D-CFB3-4A07-B71D-DF1C11E30EAF}" presName="diagram" presStyleCnt="0">
        <dgm:presLayoutVars>
          <dgm:dir/>
          <dgm:resizeHandles val="exact"/>
        </dgm:presLayoutVars>
      </dgm:prSet>
      <dgm:spPr/>
      <dgm:t>
        <a:bodyPr/>
        <a:lstStyle/>
        <a:p>
          <a:endParaRPr lang="en-US"/>
        </a:p>
      </dgm:t>
    </dgm:pt>
    <dgm:pt modelId="{F3447536-14E6-4252-917F-3033672A9774}" type="pres">
      <dgm:prSet presAssocID="{98980F25-6A53-49DF-95CD-941BA01CFDFB}" presName="node" presStyleLbl="node1" presStyleIdx="0" presStyleCnt="13">
        <dgm:presLayoutVars>
          <dgm:bulletEnabled val="1"/>
        </dgm:presLayoutVars>
      </dgm:prSet>
      <dgm:spPr/>
      <dgm:t>
        <a:bodyPr/>
        <a:lstStyle/>
        <a:p>
          <a:endParaRPr lang="en-US"/>
        </a:p>
      </dgm:t>
    </dgm:pt>
    <dgm:pt modelId="{AC95F3B2-6036-4648-9AAB-CAAB2C83EF3F}" type="pres">
      <dgm:prSet presAssocID="{E14DAD84-C743-4335-B636-E288C890A334}" presName="sibTrans" presStyleCnt="0"/>
      <dgm:spPr/>
    </dgm:pt>
    <dgm:pt modelId="{41E53376-C693-4A9C-8C5F-180863528846}" type="pres">
      <dgm:prSet presAssocID="{228FA248-E784-4223-823F-66FBC529A7A4}" presName="node" presStyleLbl="node1" presStyleIdx="1" presStyleCnt="13" custLinFactNeighborX="-1453" custLinFactNeighborY="1132">
        <dgm:presLayoutVars>
          <dgm:bulletEnabled val="1"/>
        </dgm:presLayoutVars>
      </dgm:prSet>
      <dgm:spPr/>
      <dgm:t>
        <a:bodyPr/>
        <a:lstStyle/>
        <a:p>
          <a:endParaRPr lang="en-US"/>
        </a:p>
      </dgm:t>
    </dgm:pt>
    <dgm:pt modelId="{7E7BC00D-6FDE-4FC7-80F6-21DC20F79455}" type="pres">
      <dgm:prSet presAssocID="{4234CF93-3227-4C4B-BD45-9D3145296A7C}" presName="sibTrans" presStyleCnt="0"/>
      <dgm:spPr/>
    </dgm:pt>
    <dgm:pt modelId="{2E14BDE4-E782-453A-B594-B65C26B2BBDD}" type="pres">
      <dgm:prSet presAssocID="{D17C89D9-A85A-4B39-8187-08B50BE2B385}" presName="node" presStyleLbl="node1" presStyleIdx="2" presStyleCnt="13">
        <dgm:presLayoutVars>
          <dgm:bulletEnabled val="1"/>
        </dgm:presLayoutVars>
      </dgm:prSet>
      <dgm:spPr/>
      <dgm:t>
        <a:bodyPr/>
        <a:lstStyle/>
        <a:p>
          <a:endParaRPr lang="en-US"/>
        </a:p>
      </dgm:t>
    </dgm:pt>
    <dgm:pt modelId="{6AF1A73B-E8ED-439E-9E11-0C04FA97D2B5}" type="pres">
      <dgm:prSet presAssocID="{A8F12877-17DB-4A8B-9B5B-F4DAEBC6A5DA}" presName="sibTrans" presStyleCnt="0"/>
      <dgm:spPr/>
    </dgm:pt>
    <dgm:pt modelId="{52A35821-8F47-4C38-A941-2AA2548C3E5A}" type="pres">
      <dgm:prSet presAssocID="{23B3AB56-DAB3-4A5C-9C2C-C7BEAE96D697}" presName="node" presStyleLbl="node1" presStyleIdx="3" presStyleCnt="13" custLinFactNeighborX="2094" custLinFactNeighborY="2704">
        <dgm:presLayoutVars>
          <dgm:bulletEnabled val="1"/>
        </dgm:presLayoutVars>
      </dgm:prSet>
      <dgm:spPr/>
      <dgm:t>
        <a:bodyPr/>
        <a:lstStyle/>
        <a:p>
          <a:endParaRPr lang="en-US"/>
        </a:p>
      </dgm:t>
    </dgm:pt>
    <dgm:pt modelId="{6109CE37-8D84-4758-B1B3-97FDBC596FFA}" type="pres">
      <dgm:prSet presAssocID="{CF540877-7B2F-4B7E-BD67-65D69D72FF99}" presName="sibTrans" presStyleCnt="0"/>
      <dgm:spPr/>
    </dgm:pt>
    <dgm:pt modelId="{5B27B6C1-3E55-4526-AD54-9480272E74D5}" type="pres">
      <dgm:prSet presAssocID="{9C234AE1-EECA-4354-BBCC-0C6264746728}" presName="node" presStyleLbl="node1" presStyleIdx="4" presStyleCnt="13">
        <dgm:presLayoutVars>
          <dgm:bulletEnabled val="1"/>
        </dgm:presLayoutVars>
      </dgm:prSet>
      <dgm:spPr/>
      <dgm:t>
        <a:bodyPr/>
        <a:lstStyle/>
        <a:p>
          <a:endParaRPr lang="en-US"/>
        </a:p>
      </dgm:t>
    </dgm:pt>
    <dgm:pt modelId="{1BAC3408-9D66-4AC7-8517-BE0988E36F4E}" type="pres">
      <dgm:prSet presAssocID="{DC183031-8209-4C98-8DA7-C255B7C72D05}" presName="sibTrans" presStyleCnt="0"/>
      <dgm:spPr/>
    </dgm:pt>
    <dgm:pt modelId="{CCCDC460-D7B2-4360-AD9E-EFDDF9FA4350}" type="pres">
      <dgm:prSet presAssocID="{5BE24E6B-9E06-4912-9145-0BAB50757FA3}" presName="node" presStyleLbl="node1" presStyleIdx="5" presStyleCnt="13">
        <dgm:presLayoutVars>
          <dgm:bulletEnabled val="1"/>
        </dgm:presLayoutVars>
      </dgm:prSet>
      <dgm:spPr/>
      <dgm:t>
        <a:bodyPr/>
        <a:lstStyle/>
        <a:p>
          <a:endParaRPr lang="en-US"/>
        </a:p>
      </dgm:t>
    </dgm:pt>
    <dgm:pt modelId="{9A90F19C-EBAC-4E99-B2F1-82692ADC5588}" type="pres">
      <dgm:prSet presAssocID="{39191D49-47D7-46A0-9CD6-0849EAC3645B}" presName="sibTrans" presStyleCnt="0"/>
      <dgm:spPr/>
    </dgm:pt>
    <dgm:pt modelId="{5C69FCF8-9CDE-4484-8177-C7AFF62C0AB0}" type="pres">
      <dgm:prSet presAssocID="{A293E6EB-EF94-4891-8FAE-33370D1B78B9}" presName="node" presStyleLbl="node1" presStyleIdx="6" presStyleCnt="13">
        <dgm:presLayoutVars>
          <dgm:bulletEnabled val="1"/>
        </dgm:presLayoutVars>
      </dgm:prSet>
      <dgm:spPr/>
      <dgm:t>
        <a:bodyPr/>
        <a:lstStyle/>
        <a:p>
          <a:endParaRPr lang="en-US"/>
        </a:p>
      </dgm:t>
    </dgm:pt>
    <dgm:pt modelId="{26AACAB3-7B43-4726-8546-D7CBB8A2C0A5}" type="pres">
      <dgm:prSet presAssocID="{3924A16F-F4AC-45BB-B753-9E9F5095938D}" presName="sibTrans" presStyleCnt="0"/>
      <dgm:spPr/>
    </dgm:pt>
    <dgm:pt modelId="{45263445-717E-409A-B811-F1ED7C696204}" type="pres">
      <dgm:prSet presAssocID="{E3F977B8-6B26-4D40-978D-1EF6A1941424}" presName="node" presStyleLbl="node1" presStyleIdx="7" presStyleCnt="13">
        <dgm:presLayoutVars>
          <dgm:bulletEnabled val="1"/>
        </dgm:presLayoutVars>
      </dgm:prSet>
      <dgm:spPr/>
      <dgm:t>
        <a:bodyPr/>
        <a:lstStyle/>
        <a:p>
          <a:endParaRPr lang="en-US"/>
        </a:p>
      </dgm:t>
    </dgm:pt>
    <dgm:pt modelId="{918023B3-6A99-4B6E-B7EE-596472AFFFC9}" type="pres">
      <dgm:prSet presAssocID="{2E7F5B07-B45A-42E7-A9C3-E25B5AE99202}" presName="sibTrans" presStyleCnt="0"/>
      <dgm:spPr/>
    </dgm:pt>
    <dgm:pt modelId="{20C2C5E5-752C-490E-BAF1-BC4673EAC9AF}" type="pres">
      <dgm:prSet presAssocID="{7410ADBE-E4DF-485D-971A-FD69EA044979}" presName="node" presStyleLbl="node1" presStyleIdx="8" presStyleCnt="13">
        <dgm:presLayoutVars>
          <dgm:bulletEnabled val="1"/>
        </dgm:presLayoutVars>
      </dgm:prSet>
      <dgm:spPr/>
      <dgm:t>
        <a:bodyPr/>
        <a:lstStyle/>
        <a:p>
          <a:endParaRPr lang="en-US"/>
        </a:p>
      </dgm:t>
    </dgm:pt>
    <dgm:pt modelId="{93494CA3-DDA7-414F-9D3A-9E68ADCAC39E}" type="pres">
      <dgm:prSet presAssocID="{5D5158E4-8BC8-43D7-9D4A-206E63E939CE}" presName="sibTrans" presStyleCnt="0"/>
      <dgm:spPr/>
    </dgm:pt>
    <dgm:pt modelId="{AA81AAD2-29A1-4B88-81A5-EB55E2854EE4}" type="pres">
      <dgm:prSet presAssocID="{C25370AF-E3A2-4E7F-8911-E30777BA61EC}" presName="node" presStyleLbl="node1" presStyleIdx="9" presStyleCnt="13">
        <dgm:presLayoutVars>
          <dgm:bulletEnabled val="1"/>
        </dgm:presLayoutVars>
      </dgm:prSet>
      <dgm:spPr/>
      <dgm:t>
        <a:bodyPr/>
        <a:lstStyle/>
        <a:p>
          <a:endParaRPr lang="en-US"/>
        </a:p>
      </dgm:t>
    </dgm:pt>
    <dgm:pt modelId="{0AF6BC86-9052-4A3C-976D-3C0AA9A202AE}" type="pres">
      <dgm:prSet presAssocID="{34A8A0E4-5CC7-420D-A1B5-3BB13F2DEDB0}" presName="sibTrans" presStyleCnt="0"/>
      <dgm:spPr/>
    </dgm:pt>
    <dgm:pt modelId="{6A9580F1-CE56-4374-8896-16B38CBD6712}" type="pres">
      <dgm:prSet presAssocID="{9EFF4DB0-0307-4581-BB0B-DFC43644BDB1}" presName="node" presStyleLbl="node1" presStyleIdx="10" presStyleCnt="13">
        <dgm:presLayoutVars>
          <dgm:bulletEnabled val="1"/>
        </dgm:presLayoutVars>
      </dgm:prSet>
      <dgm:spPr/>
      <dgm:t>
        <a:bodyPr/>
        <a:lstStyle/>
        <a:p>
          <a:endParaRPr lang="en-US"/>
        </a:p>
      </dgm:t>
    </dgm:pt>
    <dgm:pt modelId="{F6C800CB-AD85-42BF-988D-057F584EA134}" type="pres">
      <dgm:prSet presAssocID="{97C05033-0587-4408-B1BE-3CB4EF197D48}" presName="sibTrans" presStyleCnt="0"/>
      <dgm:spPr/>
    </dgm:pt>
    <dgm:pt modelId="{B27B982B-D54D-417C-80BA-71CA63CD681E}" type="pres">
      <dgm:prSet presAssocID="{AEE663B3-C785-4CF5-A99F-77D5AE71D0DB}" presName="node" presStyleLbl="node1" presStyleIdx="11" presStyleCnt="13">
        <dgm:presLayoutVars>
          <dgm:bulletEnabled val="1"/>
        </dgm:presLayoutVars>
      </dgm:prSet>
      <dgm:spPr/>
      <dgm:t>
        <a:bodyPr/>
        <a:lstStyle/>
        <a:p>
          <a:endParaRPr lang="en-US"/>
        </a:p>
      </dgm:t>
    </dgm:pt>
    <dgm:pt modelId="{04DF197E-7EF4-4CCE-883E-D9D3005CF3CC}" type="pres">
      <dgm:prSet presAssocID="{A44093E2-6D59-4E53-848B-E8999A898EF7}" presName="sibTrans" presStyleCnt="0"/>
      <dgm:spPr/>
    </dgm:pt>
    <dgm:pt modelId="{FF1794CE-4444-4725-8D93-27DE6A6FA095}" type="pres">
      <dgm:prSet presAssocID="{8FBD74A2-DB2E-4D33-83E7-D20B2147AB8A}" presName="node" presStyleLbl="node1" presStyleIdx="12" presStyleCnt="13">
        <dgm:presLayoutVars>
          <dgm:bulletEnabled val="1"/>
        </dgm:presLayoutVars>
      </dgm:prSet>
      <dgm:spPr/>
      <dgm:t>
        <a:bodyPr/>
        <a:lstStyle/>
        <a:p>
          <a:endParaRPr lang="en-US"/>
        </a:p>
      </dgm:t>
    </dgm:pt>
  </dgm:ptLst>
  <dgm:cxnLst>
    <dgm:cxn modelId="{FBD1DB37-7DC1-44DC-932C-2FB504E1DDC9}" type="presOf" srcId="{AEE663B3-C785-4CF5-A99F-77D5AE71D0DB}" destId="{B27B982B-D54D-417C-80BA-71CA63CD681E}" srcOrd="0" destOrd="0" presId="urn:microsoft.com/office/officeart/2005/8/layout/default"/>
    <dgm:cxn modelId="{7C0D803A-C70C-48C5-8499-EB26E685C03E}" type="presOf" srcId="{C25370AF-E3A2-4E7F-8911-E30777BA61EC}" destId="{AA81AAD2-29A1-4B88-81A5-EB55E2854EE4}" srcOrd="0" destOrd="0" presId="urn:microsoft.com/office/officeart/2005/8/layout/default"/>
    <dgm:cxn modelId="{8E2F5E8B-E74E-439D-8163-4E3EFFBF03DD}" type="presOf" srcId="{A293E6EB-EF94-4891-8FAE-33370D1B78B9}" destId="{5C69FCF8-9CDE-4484-8177-C7AFF62C0AB0}" srcOrd="0" destOrd="0" presId="urn:microsoft.com/office/officeart/2005/8/layout/default"/>
    <dgm:cxn modelId="{309DC908-A6CD-4C73-9341-389CE5E030EB}" srcId="{7C2EAB3D-CFB3-4A07-B71D-DF1C11E30EAF}" destId="{A293E6EB-EF94-4891-8FAE-33370D1B78B9}" srcOrd="6" destOrd="0" parTransId="{D0DA5326-26ED-4E9B-92F6-7BFA538FC0FF}" sibTransId="{3924A16F-F4AC-45BB-B753-9E9F5095938D}"/>
    <dgm:cxn modelId="{3916051D-02A9-44D4-99C4-ECA3726C2F5C}" type="presOf" srcId="{D17C89D9-A85A-4B39-8187-08B50BE2B385}" destId="{2E14BDE4-E782-453A-B594-B65C26B2BBDD}" srcOrd="0" destOrd="0" presId="urn:microsoft.com/office/officeart/2005/8/layout/default"/>
    <dgm:cxn modelId="{1A3FE201-FE01-40B2-82F8-1E280E09B6C6}" type="presOf" srcId="{E3F977B8-6B26-4D40-978D-1EF6A1941424}" destId="{45263445-717E-409A-B811-F1ED7C696204}" srcOrd="0" destOrd="0" presId="urn:microsoft.com/office/officeart/2005/8/layout/default"/>
    <dgm:cxn modelId="{2CAA61D9-303C-4133-B232-6E859D7B08C6}" srcId="{7C2EAB3D-CFB3-4A07-B71D-DF1C11E30EAF}" destId="{C25370AF-E3A2-4E7F-8911-E30777BA61EC}" srcOrd="9" destOrd="0" parTransId="{18AF1BFA-B1F8-4B54-81DA-748D5D5C64AF}" sibTransId="{34A8A0E4-5CC7-420D-A1B5-3BB13F2DEDB0}"/>
    <dgm:cxn modelId="{CED49AD3-3E28-4158-B45B-6D68517BFAF7}" srcId="{7C2EAB3D-CFB3-4A07-B71D-DF1C11E30EAF}" destId="{AEE663B3-C785-4CF5-A99F-77D5AE71D0DB}" srcOrd="11" destOrd="0" parTransId="{A2C06FD0-E15B-473F-A202-A00BAD7113A5}" sibTransId="{A44093E2-6D59-4E53-848B-E8999A898EF7}"/>
    <dgm:cxn modelId="{A5323307-FDE6-4285-829C-BCF1BF63B422}" type="presOf" srcId="{8FBD74A2-DB2E-4D33-83E7-D20B2147AB8A}" destId="{FF1794CE-4444-4725-8D93-27DE6A6FA095}" srcOrd="0" destOrd="0" presId="urn:microsoft.com/office/officeart/2005/8/layout/default"/>
    <dgm:cxn modelId="{196A720A-3D73-4B12-B142-9A11F79416D2}" type="presOf" srcId="{5BE24E6B-9E06-4912-9145-0BAB50757FA3}" destId="{CCCDC460-D7B2-4360-AD9E-EFDDF9FA4350}" srcOrd="0" destOrd="0" presId="urn:microsoft.com/office/officeart/2005/8/layout/default"/>
    <dgm:cxn modelId="{198005F1-BF11-4421-9A7E-741E2F939799}" srcId="{7C2EAB3D-CFB3-4A07-B71D-DF1C11E30EAF}" destId="{D17C89D9-A85A-4B39-8187-08B50BE2B385}" srcOrd="2" destOrd="0" parTransId="{D358CA67-9123-416F-A3E9-9E7AE9FE93A3}" sibTransId="{A8F12877-17DB-4A8B-9B5B-F4DAEBC6A5DA}"/>
    <dgm:cxn modelId="{86D53A85-4F7B-4F71-A28F-82E2F36CFB55}" srcId="{7C2EAB3D-CFB3-4A07-B71D-DF1C11E30EAF}" destId="{8FBD74A2-DB2E-4D33-83E7-D20B2147AB8A}" srcOrd="12" destOrd="0" parTransId="{2EFE8395-5EA7-4F5E-9615-AC9738B69871}" sibTransId="{631EE40A-DB86-455B-AF86-AF6595F18A9B}"/>
    <dgm:cxn modelId="{E6FA2387-849D-4559-90A5-04ADF46069E4}" type="presOf" srcId="{9EFF4DB0-0307-4581-BB0B-DFC43644BDB1}" destId="{6A9580F1-CE56-4374-8896-16B38CBD6712}" srcOrd="0" destOrd="0" presId="urn:microsoft.com/office/officeart/2005/8/layout/default"/>
    <dgm:cxn modelId="{B18F5D1F-9149-492B-9BAC-0370D8F19ED4}" type="presOf" srcId="{23B3AB56-DAB3-4A5C-9C2C-C7BEAE96D697}" destId="{52A35821-8F47-4C38-A941-2AA2548C3E5A}" srcOrd="0" destOrd="0" presId="urn:microsoft.com/office/officeart/2005/8/layout/default"/>
    <dgm:cxn modelId="{695B82FB-47EA-4698-9B17-752BEE5C7623}" srcId="{7C2EAB3D-CFB3-4A07-B71D-DF1C11E30EAF}" destId="{9EFF4DB0-0307-4581-BB0B-DFC43644BDB1}" srcOrd="10" destOrd="0" parTransId="{DD0FD1C9-5556-43FA-9701-D3B7AEFA9119}" sibTransId="{97C05033-0587-4408-B1BE-3CB4EF197D48}"/>
    <dgm:cxn modelId="{F10B186F-D08D-4919-AC37-EAF437F72D31}" srcId="{7C2EAB3D-CFB3-4A07-B71D-DF1C11E30EAF}" destId="{7410ADBE-E4DF-485D-971A-FD69EA044979}" srcOrd="8" destOrd="0" parTransId="{8C68C560-6094-4F8A-A967-622927C017BB}" sibTransId="{5D5158E4-8BC8-43D7-9D4A-206E63E939CE}"/>
    <dgm:cxn modelId="{BF5AD398-C7D4-4358-96C1-93AC0146C1BF}" type="presOf" srcId="{9C234AE1-EECA-4354-BBCC-0C6264746728}" destId="{5B27B6C1-3E55-4526-AD54-9480272E74D5}" srcOrd="0" destOrd="0" presId="urn:microsoft.com/office/officeart/2005/8/layout/default"/>
    <dgm:cxn modelId="{225E6323-E408-48A7-9C22-C2A9D78344C9}" type="presOf" srcId="{7C2EAB3D-CFB3-4A07-B71D-DF1C11E30EAF}" destId="{9E1B3BC7-3FD5-4D1A-8218-C9E0F8474484}" srcOrd="0" destOrd="0" presId="urn:microsoft.com/office/officeart/2005/8/layout/default"/>
    <dgm:cxn modelId="{4EF8C5BE-EE54-465A-8189-17CF0ABC1D99}" type="presOf" srcId="{7410ADBE-E4DF-485D-971A-FD69EA044979}" destId="{20C2C5E5-752C-490E-BAF1-BC4673EAC9AF}" srcOrd="0" destOrd="0" presId="urn:microsoft.com/office/officeart/2005/8/layout/default"/>
    <dgm:cxn modelId="{AC96B978-0832-431D-B542-D5657383D4E2}" srcId="{7C2EAB3D-CFB3-4A07-B71D-DF1C11E30EAF}" destId="{98980F25-6A53-49DF-95CD-941BA01CFDFB}" srcOrd="0" destOrd="0" parTransId="{C86C7CA6-0F27-48E3-8D56-08CFA5B53B42}" sibTransId="{E14DAD84-C743-4335-B636-E288C890A334}"/>
    <dgm:cxn modelId="{4338EF89-6AB2-47DD-96EB-30B897111636}" type="presOf" srcId="{228FA248-E784-4223-823F-66FBC529A7A4}" destId="{41E53376-C693-4A9C-8C5F-180863528846}" srcOrd="0" destOrd="0" presId="urn:microsoft.com/office/officeart/2005/8/layout/default"/>
    <dgm:cxn modelId="{55042A75-CB72-4637-BF4C-C74672EA67BC}" srcId="{7C2EAB3D-CFB3-4A07-B71D-DF1C11E30EAF}" destId="{9C234AE1-EECA-4354-BBCC-0C6264746728}" srcOrd="4" destOrd="0" parTransId="{80A117B0-E3CB-4608-97FF-E4843D084A60}" sibTransId="{DC183031-8209-4C98-8DA7-C255B7C72D05}"/>
    <dgm:cxn modelId="{A7B054B2-05E9-442C-82C0-96E1C9F63226}" srcId="{7C2EAB3D-CFB3-4A07-B71D-DF1C11E30EAF}" destId="{228FA248-E784-4223-823F-66FBC529A7A4}" srcOrd="1" destOrd="0" parTransId="{80B31A36-7A03-4F14-8E3D-DDB88DD9EA5E}" sibTransId="{4234CF93-3227-4C4B-BD45-9D3145296A7C}"/>
    <dgm:cxn modelId="{846360A3-01B0-421C-B27D-155596905720}" srcId="{7C2EAB3D-CFB3-4A07-B71D-DF1C11E30EAF}" destId="{23B3AB56-DAB3-4A5C-9C2C-C7BEAE96D697}" srcOrd="3" destOrd="0" parTransId="{4A4AEED4-CFAA-4E6B-9CB8-5F63914E96BD}" sibTransId="{CF540877-7B2F-4B7E-BD67-65D69D72FF99}"/>
    <dgm:cxn modelId="{A1572F23-3445-46C6-A454-C61CA145F4AD}" type="presOf" srcId="{98980F25-6A53-49DF-95CD-941BA01CFDFB}" destId="{F3447536-14E6-4252-917F-3033672A9774}" srcOrd="0" destOrd="0" presId="urn:microsoft.com/office/officeart/2005/8/layout/default"/>
    <dgm:cxn modelId="{7EAEC740-A29E-4042-AD37-29626FFF7B5E}" srcId="{7C2EAB3D-CFB3-4A07-B71D-DF1C11E30EAF}" destId="{E3F977B8-6B26-4D40-978D-1EF6A1941424}" srcOrd="7" destOrd="0" parTransId="{6540807A-D057-428D-9399-EC72D0512EF9}" sibTransId="{2E7F5B07-B45A-42E7-A9C3-E25B5AE99202}"/>
    <dgm:cxn modelId="{191AE970-5243-449D-9B60-191D24EF6BB6}" srcId="{7C2EAB3D-CFB3-4A07-B71D-DF1C11E30EAF}" destId="{5BE24E6B-9E06-4912-9145-0BAB50757FA3}" srcOrd="5" destOrd="0" parTransId="{910DC836-72D5-461A-88BB-226304386A50}" sibTransId="{39191D49-47D7-46A0-9CD6-0849EAC3645B}"/>
    <dgm:cxn modelId="{54A60A59-E9DF-4266-9FB9-AB21E79AB0F2}" type="presParOf" srcId="{9E1B3BC7-3FD5-4D1A-8218-C9E0F8474484}" destId="{F3447536-14E6-4252-917F-3033672A9774}" srcOrd="0" destOrd="0" presId="urn:microsoft.com/office/officeart/2005/8/layout/default"/>
    <dgm:cxn modelId="{24CF05A8-C1FE-4DD6-854F-077B5F5362CE}" type="presParOf" srcId="{9E1B3BC7-3FD5-4D1A-8218-C9E0F8474484}" destId="{AC95F3B2-6036-4648-9AAB-CAAB2C83EF3F}" srcOrd="1" destOrd="0" presId="urn:microsoft.com/office/officeart/2005/8/layout/default"/>
    <dgm:cxn modelId="{80AF0901-8E3E-45DB-83EF-18E6AEE46695}" type="presParOf" srcId="{9E1B3BC7-3FD5-4D1A-8218-C9E0F8474484}" destId="{41E53376-C693-4A9C-8C5F-180863528846}" srcOrd="2" destOrd="0" presId="urn:microsoft.com/office/officeart/2005/8/layout/default"/>
    <dgm:cxn modelId="{46AB74F9-CE89-499E-B0B7-31F2A2B1BD9B}" type="presParOf" srcId="{9E1B3BC7-3FD5-4D1A-8218-C9E0F8474484}" destId="{7E7BC00D-6FDE-4FC7-80F6-21DC20F79455}" srcOrd="3" destOrd="0" presId="urn:microsoft.com/office/officeart/2005/8/layout/default"/>
    <dgm:cxn modelId="{8160C3E2-34AB-4DEA-9A83-61EBEE9BFDEC}" type="presParOf" srcId="{9E1B3BC7-3FD5-4D1A-8218-C9E0F8474484}" destId="{2E14BDE4-E782-453A-B594-B65C26B2BBDD}" srcOrd="4" destOrd="0" presId="urn:microsoft.com/office/officeart/2005/8/layout/default"/>
    <dgm:cxn modelId="{2B313C7C-81CE-46FA-832F-A66003B82593}" type="presParOf" srcId="{9E1B3BC7-3FD5-4D1A-8218-C9E0F8474484}" destId="{6AF1A73B-E8ED-439E-9E11-0C04FA97D2B5}" srcOrd="5" destOrd="0" presId="urn:microsoft.com/office/officeart/2005/8/layout/default"/>
    <dgm:cxn modelId="{1074130B-B196-4E3D-AA92-6169612C32DB}" type="presParOf" srcId="{9E1B3BC7-3FD5-4D1A-8218-C9E0F8474484}" destId="{52A35821-8F47-4C38-A941-2AA2548C3E5A}" srcOrd="6" destOrd="0" presId="urn:microsoft.com/office/officeart/2005/8/layout/default"/>
    <dgm:cxn modelId="{494F6A5A-F070-48ED-913B-4A575C5A09E5}" type="presParOf" srcId="{9E1B3BC7-3FD5-4D1A-8218-C9E0F8474484}" destId="{6109CE37-8D84-4758-B1B3-97FDBC596FFA}" srcOrd="7" destOrd="0" presId="urn:microsoft.com/office/officeart/2005/8/layout/default"/>
    <dgm:cxn modelId="{3BE04B53-2D02-49DD-A885-C3EE885C31D1}" type="presParOf" srcId="{9E1B3BC7-3FD5-4D1A-8218-C9E0F8474484}" destId="{5B27B6C1-3E55-4526-AD54-9480272E74D5}" srcOrd="8" destOrd="0" presId="urn:microsoft.com/office/officeart/2005/8/layout/default"/>
    <dgm:cxn modelId="{C1936CB1-14ED-47B9-BF07-ABE86C037CEB}" type="presParOf" srcId="{9E1B3BC7-3FD5-4D1A-8218-C9E0F8474484}" destId="{1BAC3408-9D66-4AC7-8517-BE0988E36F4E}" srcOrd="9" destOrd="0" presId="urn:microsoft.com/office/officeart/2005/8/layout/default"/>
    <dgm:cxn modelId="{669A7749-8353-47A7-BBC3-1CD8BF80F493}" type="presParOf" srcId="{9E1B3BC7-3FD5-4D1A-8218-C9E0F8474484}" destId="{CCCDC460-D7B2-4360-AD9E-EFDDF9FA4350}" srcOrd="10" destOrd="0" presId="urn:microsoft.com/office/officeart/2005/8/layout/default"/>
    <dgm:cxn modelId="{275E04E0-F624-4EC3-9F49-64766E689A5B}" type="presParOf" srcId="{9E1B3BC7-3FD5-4D1A-8218-C9E0F8474484}" destId="{9A90F19C-EBAC-4E99-B2F1-82692ADC5588}" srcOrd="11" destOrd="0" presId="urn:microsoft.com/office/officeart/2005/8/layout/default"/>
    <dgm:cxn modelId="{F7566FAF-6A7F-4A58-A2B3-D3515D576470}" type="presParOf" srcId="{9E1B3BC7-3FD5-4D1A-8218-C9E0F8474484}" destId="{5C69FCF8-9CDE-4484-8177-C7AFF62C0AB0}" srcOrd="12" destOrd="0" presId="urn:microsoft.com/office/officeart/2005/8/layout/default"/>
    <dgm:cxn modelId="{2C836BB3-78FE-4F3C-A420-CD6A4791C224}" type="presParOf" srcId="{9E1B3BC7-3FD5-4D1A-8218-C9E0F8474484}" destId="{26AACAB3-7B43-4726-8546-D7CBB8A2C0A5}" srcOrd="13" destOrd="0" presId="urn:microsoft.com/office/officeart/2005/8/layout/default"/>
    <dgm:cxn modelId="{D48FBE1C-0EC3-4679-A38D-8BCE40A2BD1A}" type="presParOf" srcId="{9E1B3BC7-3FD5-4D1A-8218-C9E0F8474484}" destId="{45263445-717E-409A-B811-F1ED7C696204}" srcOrd="14" destOrd="0" presId="urn:microsoft.com/office/officeart/2005/8/layout/default"/>
    <dgm:cxn modelId="{27EABA23-0BE5-43AA-AAD1-21D14525982C}" type="presParOf" srcId="{9E1B3BC7-3FD5-4D1A-8218-C9E0F8474484}" destId="{918023B3-6A99-4B6E-B7EE-596472AFFFC9}" srcOrd="15" destOrd="0" presId="urn:microsoft.com/office/officeart/2005/8/layout/default"/>
    <dgm:cxn modelId="{5E0530D5-84ED-45A1-9376-22CAA7973119}" type="presParOf" srcId="{9E1B3BC7-3FD5-4D1A-8218-C9E0F8474484}" destId="{20C2C5E5-752C-490E-BAF1-BC4673EAC9AF}" srcOrd="16" destOrd="0" presId="urn:microsoft.com/office/officeart/2005/8/layout/default"/>
    <dgm:cxn modelId="{D8C6ABF6-4D58-4236-AF6A-FE17C57580C2}" type="presParOf" srcId="{9E1B3BC7-3FD5-4D1A-8218-C9E0F8474484}" destId="{93494CA3-DDA7-414F-9D3A-9E68ADCAC39E}" srcOrd="17" destOrd="0" presId="urn:microsoft.com/office/officeart/2005/8/layout/default"/>
    <dgm:cxn modelId="{AB724BBD-09D2-437D-939E-B4750162C5B6}" type="presParOf" srcId="{9E1B3BC7-3FD5-4D1A-8218-C9E0F8474484}" destId="{AA81AAD2-29A1-4B88-81A5-EB55E2854EE4}" srcOrd="18" destOrd="0" presId="urn:microsoft.com/office/officeart/2005/8/layout/default"/>
    <dgm:cxn modelId="{E40AD176-6D77-41A9-9A2E-30A6D4646F79}" type="presParOf" srcId="{9E1B3BC7-3FD5-4D1A-8218-C9E0F8474484}" destId="{0AF6BC86-9052-4A3C-976D-3C0AA9A202AE}" srcOrd="19" destOrd="0" presId="urn:microsoft.com/office/officeart/2005/8/layout/default"/>
    <dgm:cxn modelId="{DE92E7A3-44A2-4C06-A87F-A36BA5A60EA3}" type="presParOf" srcId="{9E1B3BC7-3FD5-4D1A-8218-C9E0F8474484}" destId="{6A9580F1-CE56-4374-8896-16B38CBD6712}" srcOrd="20" destOrd="0" presId="urn:microsoft.com/office/officeart/2005/8/layout/default"/>
    <dgm:cxn modelId="{414E5419-2E86-4862-9D07-9F267F84A83D}" type="presParOf" srcId="{9E1B3BC7-3FD5-4D1A-8218-C9E0F8474484}" destId="{F6C800CB-AD85-42BF-988D-057F584EA134}" srcOrd="21" destOrd="0" presId="urn:microsoft.com/office/officeart/2005/8/layout/default"/>
    <dgm:cxn modelId="{F02FF433-8541-4A57-9EE8-CC22B7339E3D}" type="presParOf" srcId="{9E1B3BC7-3FD5-4D1A-8218-C9E0F8474484}" destId="{B27B982B-D54D-417C-80BA-71CA63CD681E}" srcOrd="22" destOrd="0" presId="urn:microsoft.com/office/officeart/2005/8/layout/default"/>
    <dgm:cxn modelId="{0DBBFBB8-8C3F-4760-B178-345F41D9980A}" type="presParOf" srcId="{9E1B3BC7-3FD5-4D1A-8218-C9E0F8474484}" destId="{04DF197E-7EF4-4CCE-883E-D9D3005CF3CC}" srcOrd="23" destOrd="0" presId="urn:microsoft.com/office/officeart/2005/8/layout/default"/>
    <dgm:cxn modelId="{9DD43565-7D61-4759-A98E-4AB5756E6677}" type="presParOf" srcId="{9E1B3BC7-3FD5-4D1A-8218-C9E0F8474484}" destId="{FF1794CE-4444-4725-8D93-27DE6A6FA095}" srcOrd="24"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E94D2C-86C9-40FF-AAA8-69B3221AB258}" type="doc">
      <dgm:prSet loTypeId="urn:microsoft.com/office/officeart/2005/8/layout/venn1" loCatId="relationship" qsTypeId="urn:microsoft.com/office/officeart/2005/8/quickstyle/simple1" qsCatId="simple" csTypeId="urn:microsoft.com/office/officeart/2005/8/colors/accent1_2" csCatId="accent1" phldr="1"/>
      <dgm:spPr/>
    </dgm:pt>
    <dgm:pt modelId="{04AF9CCD-2B6B-4781-BEE2-C577CE870985}">
      <dgm:prSet phldrT="[Text]">
        <dgm:style>
          <a:lnRef idx="1">
            <a:schemeClr val="accent5"/>
          </a:lnRef>
          <a:fillRef idx="3">
            <a:schemeClr val="accent5"/>
          </a:fillRef>
          <a:effectRef idx="2">
            <a:schemeClr val="accent5"/>
          </a:effectRef>
          <a:fontRef idx="minor">
            <a:schemeClr val="lt1"/>
          </a:fontRef>
        </dgm:style>
      </dgm:prSet>
      <dgm:spPr/>
      <dgm:t>
        <a:bodyPr/>
        <a:lstStyle/>
        <a:p>
          <a:r>
            <a:rPr lang="ar-JO" dirty="0" smtClean="0"/>
            <a:t> مجلس ادارة ازمات الغذاء</a:t>
          </a:r>
          <a:endParaRPr lang="en-US" dirty="0"/>
        </a:p>
      </dgm:t>
    </dgm:pt>
    <dgm:pt modelId="{9C816C29-1D62-450D-B363-3076F83FD4CD}" type="parTrans" cxnId="{82C4D0D1-1E31-41EA-8348-D7DEAD2304D2}">
      <dgm:prSet/>
      <dgm:spPr/>
      <dgm:t>
        <a:bodyPr/>
        <a:lstStyle/>
        <a:p>
          <a:endParaRPr lang="en-US"/>
        </a:p>
      </dgm:t>
    </dgm:pt>
    <dgm:pt modelId="{5B054D0F-F17F-4F67-B0D9-8EC595E34A65}" type="sibTrans" cxnId="{82C4D0D1-1E31-41EA-8348-D7DEAD2304D2}">
      <dgm:prSet/>
      <dgm:spPr/>
      <dgm:t>
        <a:bodyPr/>
        <a:lstStyle/>
        <a:p>
          <a:endParaRPr lang="en-US"/>
        </a:p>
      </dgm:t>
    </dgm:pt>
    <dgm:pt modelId="{03609594-64EE-4081-917A-50F3F3532F39}">
      <dgm:prSet phldrT="[Text]">
        <dgm:style>
          <a:lnRef idx="1">
            <a:schemeClr val="accent5"/>
          </a:lnRef>
          <a:fillRef idx="3">
            <a:schemeClr val="accent5"/>
          </a:fillRef>
          <a:effectRef idx="2">
            <a:schemeClr val="accent5"/>
          </a:effectRef>
          <a:fontRef idx="minor">
            <a:schemeClr val="lt1"/>
          </a:fontRef>
        </dgm:style>
      </dgm:prSet>
      <dgm:spPr/>
      <dgm:t>
        <a:bodyPr/>
        <a:lstStyle/>
        <a:p>
          <a:r>
            <a:rPr lang="ar-JO" dirty="0" smtClean="0"/>
            <a:t>لجنة عليا للغذاء</a:t>
          </a:r>
          <a:endParaRPr lang="en-US" dirty="0"/>
        </a:p>
      </dgm:t>
    </dgm:pt>
    <dgm:pt modelId="{85402D85-8C54-4ED0-9068-A5178C6EE551}" type="parTrans" cxnId="{7D4E4914-9A5F-4F44-8A27-B9253E09BC49}">
      <dgm:prSet/>
      <dgm:spPr/>
      <dgm:t>
        <a:bodyPr/>
        <a:lstStyle/>
        <a:p>
          <a:endParaRPr lang="en-US"/>
        </a:p>
      </dgm:t>
    </dgm:pt>
    <dgm:pt modelId="{1DA39FDF-21A1-4649-806A-E05470F5D557}" type="sibTrans" cxnId="{7D4E4914-9A5F-4F44-8A27-B9253E09BC49}">
      <dgm:prSet/>
      <dgm:spPr/>
      <dgm:t>
        <a:bodyPr/>
        <a:lstStyle/>
        <a:p>
          <a:endParaRPr lang="en-US"/>
        </a:p>
      </dgm:t>
    </dgm:pt>
    <dgm:pt modelId="{40F60255-D499-41B4-94E2-F098B9EF0A5C}">
      <dgm:prSet phldrT="[Text]">
        <dgm:style>
          <a:lnRef idx="1">
            <a:schemeClr val="accent5"/>
          </a:lnRef>
          <a:fillRef idx="3">
            <a:schemeClr val="accent5"/>
          </a:fillRef>
          <a:effectRef idx="2">
            <a:schemeClr val="accent5"/>
          </a:effectRef>
          <a:fontRef idx="minor">
            <a:schemeClr val="lt1"/>
          </a:fontRef>
        </dgm:style>
      </dgm:prSet>
      <dgm:spPr/>
      <dgm:t>
        <a:bodyPr/>
        <a:lstStyle/>
        <a:p>
          <a:r>
            <a:rPr lang="ar-JO" dirty="0" smtClean="0"/>
            <a:t>لجنة فنية </a:t>
          </a:r>
          <a:endParaRPr lang="en-US" dirty="0"/>
        </a:p>
      </dgm:t>
    </dgm:pt>
    <dgm:pt modelId="{37AA514D-87FA-4654-AD4D-2663B00167BA}" type="parTrans" cxnId="{A5F01D01-1663-48EF-88AE-386DDFB648CE}">
      <dgm:prSet/>
      <dgm:spPr/>
      <dgm:t>
        <a:bodyPr/>
        <a:lstStyle/>
        <a:p>
          <a:endParaRPr lang="en-US"/>
        </a:p>
      </dgm:t>
    </dgm:pt>
    <dgm:pt modelId="{CA32674A-FC9E-43EF-865F-D0874B10C55C}" type="sibTrans" cxnId="{A5F01D01-1663-48EF-88AE-386DDFB648CE}">
      <dgm:prSet/>
      <dgm:spPr/>
      <dgm:t>
        <a:bodyPr/>
        <a:lstStyle/>
        <a:p>
          <a:endParaRPr lang="en-US"/>
        </a:p>
      </dgm:t>
    </dgm:pt>
    <dgm:pt modelId="{C57AAEC0-92C5-4BB7-9967-C93578235135}" type="pres">
      <dgm:prSet presAssocID="{5DE94D2C-86C9-40FF-AAA8-69B3221AB258}" presName="compositeShape" presStyleCnt="0">
        <dgm:presLayoutVars>
          <dgm:chMax val="7"/>
          <dgm:dir/>
          <dgm:resizeHandles val="exact"/>
        </dgm:presLayoutVars>
      </dgm:prSet>
      <dgm:spPr/>
    </dgm:pt>
    <dgm:pt modelId="{9FDB12CA-BA51-497B-B16A-FDC67FD1B609}" type="pres">
      <dgm:prSet presAssocID="{04AF9CCD-2B6B-4781-BEE2-C577CE870985}" presName="circ1" presStyleLbl="vennNode1" presStyleIdx="0" presStyleCnt="3"/>
      <dgm:spPr/>
      <dgm:t>
        <a:bodyPr/>
        <a:lstStyle/>
        <a:p>
          <a:endParaRPr lang="en-US"/>
        </a:p>
      </dgm:t>
    </dgm:pt>
    <dgm:pt modelId="{73407DD6-AD28-4A76-8F14-E1517A1BE1A3}" type="pres">
      <dgm:prSet presAssocID="{04AF9CCD-2B6B-4781-BEE2-C577CE870985}" presName="circ1Tx" presStyleLbl="revTx" presStyleIdx="0" presStyleCnt="0">
        <dgm:presLayoutVars>
          <dgm:chMax val="0"/>
          <dgm:chPref val="0"/>
          <dgm:bulletEnabled val="1"/>
        </dgm:presLayoutVars>
      </dgm:prSet>
      <dgm:spPr/>
      <dgm:t>
        <a:bodyPr/>
        <a:lstStyle/>
        <a:p>
          <a:endParaRPr lang="en-US"/>
        </a:p>
      </dgm:t>
    </dgm:pt>
    <dgm:pt modelId="{71432BBB-8C6E-4275-A259-EC152356B11B}" type="pres">
      <dgm:prSet presAssocID="{03609594-64EE-4081-917A-50F3F3532F39}" presName="circ2" presStyleLbl="vennNode1" presStyleIdx="1" presStyleCnt="3"/>
      <dgm:spPr/>
      <dgm:t>
        <a:bodyPr/>
        <a:lstStyle/>
        <a:p>
          <a:endParaRPr lang="en-US"/>
        </a:p>
      </dgm:t>
    </dgm:pt>
    <dgm:pt modelId="{072D040D-4E79-48B7-8FFD-049E907100EE}" type="pres">
      <dgm:prSet presAssocID="{03609594-64EE-4081-917A-50F3F3532F39}" presName="circ2Tx" presStyleLbl="revTx" presStyleIdx="0" presStyleCnt="0">
        <dgm:presLayoutVars>
          <dgm:chMax val="0"/>
          <dgm:chPref val="0"/>
          <dgm:bulletEnabled val="1"/>
        </dgm:presLayoutVars>
      </dgm:prSet>
      <dgm:spPr/>
      <dgm:t>
        <a:bodyPr/>
        <a:lstStyle/>
        <a:p>
          <a:endParaRPr lang="en-US"/>
        </a:p>
      </dgm:t>
    </dgm:pt>
    <dgm:pt modelId="{5A6A543E-5212-4845-B600-ABE52A997AB8}" type="pres">
      <dgm:prSet presAssocID="{40F60255-D499-41B4-94E2-F098B9EF0A5C}" presName="circ3" presStyleLbl="vennNode1" presStyleIdx="2" presStyleCnt="3"/>
      <dgm:spPr/>
      <dgm:t>
        <a:bodyPr/>
        <a:lstStyle/>
        <a:p>
          <a:endParaRPr lang="en-US"/>
        </a:p>
      </dgm:t>
    </dgm:pt>
    <dgm:pt modelId="{FB82E2C7-A29A-431D-9EF0-04FC7214AF3E}" type="pres">
      <dgm:prSet presAssocID="{40F60255-D499-41B4-94E2-F098B9EF0A5C}" presName="circ3Tx" presStyleLbl="revTx" presStyleIdx="0" presStyleCnt="0">
        <dgm:presLayoutVars>
          <dgm:chMax val="0"/>
          <dgm:chPref val="0"/>
          <dgm:bulletEnabled val="1"/>
        </dgm:presLayoutVars>
      </dgm:prSet>
      <dgm:spPr/>
      <dgm:t>
        <a:bodyPr/>
        <a:lstStyle/>
        <a:p>
          <a:endParaRPr lang="en-US"/>
        </a:p>
      </dgm:t>
    </dgm:pt>
  </dgm:ptLst>
  <dgm:cxnLst>
    <dgm:cxn modelId="{51C36E06-E3AE-40C1-91C6-218F43065B57}" type="presOf" srcId="{04AF9CCD-2B6B-4781-BEE2-C577CE870985}" destId="{9FDB12CA-BA51-497B-B16A-FDC67FD1B609}" srcOrd="0" destOrd="0" presId="urn:microsoft.com/office/officeart/2005/8/layout/venn1"/>
    <dgm:cxn modelId="{75727D9D-6718-4305-A4E3-D50003B796AB}" type="presOf" srcId="{40F60255-D499-41B4-94E2-F098B9EF0A5C}" destId="{FB82E2C7-A29A-431D-9EF0-04FC7214AF3E}" srcOrd="1" destOrd="0" presId="urn:microsoft.com/office/officeart/2005/8/layout/venn1"/>
    <dgm:cxn modelId="{77B6CBCF-0AEB-4CBC-9E5E-7411ACEEDC7A}" type="presOf" srcId="{03609594-64EE-4081-917A-50F3F3532F39}" destId="{072D040D-4E79-48B7-8FFD-049E907100EE}" srcOrd="1" destOrd="0" presId="urn:microsoft.com/office/officeart/2005/8/layout/venn1"/>
    <dgm:cxn modelId="{A5F01D01-1663-48EF-88AE-386DDFB648CE}" srcId="{5DE94D2C-86C9-40FF-AAA8-69B3221AB258}" destId="{40F60255-D499-41B4-94E2-F098B9EF0A5C}" srcOrd="2" destOrd="0" parTransId="{37AA514D-87FA-4654-AD4D-2663B00167BA}" sibTransId="{CA32674A-FC9E-43EF-865F-D0874B10C55C}"/>
    <dgm:cxn modelId="{75DA4CA0-1303-465D-A4DA-B3135007B03E}" type="presOf" srcId="{5DE94D2C-86C9-40FF-AAA8-69B3221AB258}" destId="{C57AAEC0-92C5-4BB7-9967-C93578235135}" srcOrd="0" destOrd="0" presId="urn:microsoft.com/office/officeart/2005/8/layout/venn1"/>
    <dgm:cxn modelId="{82C4D0D1-1E31-41EA-8348-D7DEAD2304D2}" srcId="{5DE94D2C-86C9-40FF-AAA8-69B3221AB258}" destId="{04AF9CCD-2B6B-4781-BEE2-C577CE870985}" srcOrd="0" destOrd="0" parTransId="{9C816C29-1D62-450D-B363-3076F83FD4CD}" sibTransId="{5B054D0F-F17F-4F67-B0D9-8EC595E34A65}"/>
    <dgm:cxn modelId="{D0A8F344-F430-47CD-8E2B-B3C57DC8B998}" type="presOf" srcId="{04AF9CCD-2B6B-4781-BEE2-C577CE870985}" destId="{73407DD6-AD28-4A76-8F14-E1517A1BE1A3}" srcOrd="1" destOrd="0" presId="urn:microsoft.com/office/officeart/2005/8/layout/venn1"/>
    <dgm:cxn modelId="{7D4E4914-9A5F-4F44-8A27-B9253E09BC49}" srcId="{5DE94D2C-86C9-40FF-AAA8-69B3221AB258}" destId="{03609594-64EE-4081-917A-50F3F3532F39}" srcOrd="1" destOrd="0" parTransId="{85402D85-8C54-4ED0-9068-A5178C6EE551}" sibTransId="{1DA39FDF-21A1-4649-806A-E05470F5D557}"/>
    <dgm:cxn modelId="{4649BA11-415D-4EAE-8B01-61D34B880B15}" type="presOf" srcId="{03609594-64EE-4081-917A-50F3F3532F39}" destId="{71432BBB-8C6E-4275-A259-EC152356B11B}" srcOrd="0" destOrd="0" presId="urn:microsoft.com/office/officeart/2005/8/layout/venn1"/>
    <dgm:cxn modelId="{97E3C48F-C33C-49A5-B25E-9E9514305A81}" type="presOf" srcId="{40F60255-D499-41B4-94E2-F098B9EF0A5C}" destId="{5A6A543E-5212-4845-B600-ABE52A997AB8}" srcOrd="0" destOrd="0" presId="urn:microsoft.com/office/officeart/2005/8/layout/venn1"/>
    <dgm:cxn modelId="{5279C03F-E247-46E2-B70C-5FE368D3DA84}" type="presParOf" srcId="{C57AAEC0-92C5-4BB7-9967-C93578235135}" destId="{9FDB12CA-BA51-497B-B16A-FDC67FD1B609}" srcOrd="0" destOrd="0" presId="urn:microsoft.com/office/officeart/2005/8/layout/venn1"/>
    <dgm:cxn modelId="{D70D5679-F677-43FA-B822-C6105E157C99}" type="presParOf" srcId="{C57AAEC0-92C5-4BB7-9967-C93578235135}" destId="{73407DD6-AD28-4A76-8F14-E1517A1BE1A3}" srcOrd="1" destOrd="0" presId="urn:microsoft.com/office/officeart/2005/8/layout/venn1"/>
    <dgm:cxn modelId="{091D0172-9AAC-4156-B688-730EAA6955FB}" type="presParOf" srcId="{C57AAEC0-92C5-4BB7-9967-C93578235135}" destId="{71432BBB-8C6E-4275-A259-EC152356B11B}" srcOrd="2" destOrd="0" presId="urn:microsoft.com/office/officeart/2005/8/layout/venn1"/>
    <dgm:cxn modelId="{5DB713AB-7233-45FB-93E6-FC891A3998F2}" type="presParOf" srcId="{C57AAEC0-92C5-4BB7-9967-C93578235135}" destId="{072D040D-4E79-48B7-8FFD-049E907100EE}" srcOrd="3" destOrd="0" presId="urn:microsoft.com/office/officeart/2005/8/layout/venn1"/>
    <dgm:cxn modelId="{4AA9801B-0B43-4B0F-ABD4-2F7EF387DB4C}" type="presParOf" srcId="{C57AAEC0-92C5-4BB7-9967-C93578235135}" destId="{5A6A543E-5212-4845-B600-ABE52A997AB8}" srcOrd="4" destOrd="0" presId="urn:microsoft.com/office/officeart/2005/8/layout/venn1"/>
    <dgm:cxn modelId="{06B8963D-6763-48B2-9DA8-C8BAB07417F0}" type="presParOf" srcId="{C57AAEC0-92C5-4BB7-9967-C93578235135}" destId="{FB82E2C7-A29A-431D-9EF0-04FC7214AF3E}" srcOrd="5"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447536-14E6-4252-917F-3033672A9774}">
      <dsp:nvSpPr>
        <dsp:cNvPr id="0" name=""/>
        <dsp:cNvSpPr/>
      </dsp:nvSpPr>
      <dsp:spPr>
        <a:xfrm>
          <a:off x="1884" y="509884"/>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تطبيق القواعد الفنية وتدابير الصحة </a:t>
          </a:r>
          <a:endParaRPr lang="en-US" sz="1400" kern="1200" dirty="0"/>
        </a:p>
      </dsp:txBody>
      <dsp:txXfrm>
        <a:off x="1884" y="509884"/>
        <a:ext cx="1495024" cy="897014"/>
      </dsp:txXfrm>
    </dsp:sp>
    <dsp:sp modelId="{41E53376-C693-4A9C-8C5F-180863528846}">
      <dsp:nvSpPr>
        <dsp:cNvPr id="0" name=""/>
        <dsp:cNvSpPr/>
      </dsp:nvSpPr>
      <dsp:spPr>
        <a:xfrm>
          <a:off x="1624689" y="520038"/>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تقييم مطابقة الغذاء للمواصفات القياسية والقواعد الفنية</a:t>
          </a:r>
          <a:endParaRPr lang="en-US" sz="1400" kern="1200" dirty="0"/>
        </a:p>
      </dsp:txBody>
      <dsp:txXfrm>
        <a:off x="1624689" y="520038"/>
        <a:ext cx="1495024" cy="897014"/>
      </dsp:txXfrm>
    </dsp:sp>
    <dsp:sp modelId="{2E14BDE4-E782-453A-B594-B65C26B2BBDD}">
      <dsp:nvSpPr>
        <dsp:cNvPr id="0" name=""/>
        <dsp:cNvSpPr/>
      </dsp:nvSpPr>
      <dsp:spPr>
        <a:xfrm>
          <a:off x="3290939" y="509884"/>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منع تداول أي غذاء أو إدخاله للمملكة قبل فحصه وثبوت صلاحيته </a:t>
          </a:r>
          <a:endParaRPr lang="en-US" sz="1400" kern="1200" dirty="0"/>
        </a:p>
      </dsp:txBody>
      <dsp:txXfrm>
        <a:off x="3290939" y="509884"/>
        <a:ext cx="1495024" cy="897014"/>
      </dsp:txXfrm>
    </dsp:sp>
    <dsp:sp modelId="{52A35821-8F47-4C38-A941-2AA2548C3E5A}">
      <dsp:nvSpPr>
        <dsp:cNvPr id="0" name=""/>
        <dsp:cNvSpPr/>
      </dsp:nvSpPr>
      <dsp:spPr>
        <a:xfrm>
          <a:off x="4937351" y="534139"/>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منع تداول أي غذاء أو إدخاله للمملكة ثبت </a:t>
          </a:r>
          <a:r>
            <a:rPr lang="ar-JO" sz="1400" kern="1200" dirty="0" smtClean="0">
              <a:solidFill>
                <a:prstClr val="black"/>
              </a:solidFill>
              <a:ea typeface="+mn-ea"/>
              <a:cs typeface="Arial"/>
            </a:rPr>
            <a:t>عدم صلاحيته</a:t>
          </a:r>
          <a:endParaRPr lang="en-US" sz="1400" kern="1200" dirty="0"/>
        </a:p>
      </dsp:txBody>
      <dsp:txXfrm>
        <a:off x="4937351" y="534139"/>
        <a:ext cx="1495024" cy="897014"/>
      </dsp:txXfrm>
    </dsp:sp>
    <dsp:sp modelId="{5B27B6C1-3E55-4526-AD54-9480272E74D5}">
      <dsp:nvSpPr>
        <dsp:cNvPr id="0" name=""/>
        <dsp:cNvSpPr/>
      </dsp:nvSpPr>
      <dsp:spPr>
        <a:xfrm>
          <a:off x="1884" y="1556401"/>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منح الشهادات الصحية لغايات التصدير </a:t>
          </a:r>
          <a:endParaRPr lang="en-US" sz="1400" kern="1200" dirty="0"/>
        </a:p>
      </dsp:txBody>
      <dsp:txXfrm>
        <a:off x="1884" y="1556401"/>
        <a:ext cx="1495024" cy="897014"/>
      </dsp:txXfrm>
    </dsp:sp>
    <dsp:sp modelId="{CCCDC460-D7B2-4360-AD9E-EFDDF9FA4350}">
      <dsp:nvSpPr>
        <dsp:cNvPr id="0" name=""/>
        <dsp:cNvSpPr/>
      </dsp:nvSpPr>
      <dsp:spPr>
        <a:xfrm>
          <a:off x="1646411" y="1556401"/>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التفتيش على أي مكان يتم تداول الغذاء فيه </a:t>
          </a:r>
          <a:endParaRPr lang="en-US" sz="1400" kern="1200" dirty="0"/>
        </a:p>
      </dsp:txBody>
      <dsp:txXfrm>
        <a:off x="1646411" y="1556401"/>
        <a:ext cx="1495024" cy="897014"/>
      </dsp:txXfrm>
    </dsp:sp>
    <dsp:sp modelId="{5C69FCF8-9CDE-4484-8177-C7AFF62C0AB0}">
      <dsp:nvSpPr>
        <dsp:cNvPr id="0" name=""/>
        <dsp:cNvSpPr/>
      </dsp:nvSpPr>
      <dsp:spPr>
        <a:xfrm>
          <a:off x="3290939" y="1556401"/>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altLang="en-US" sz="1400" kern="1200" dirty="0" smtClean="0">
              <a:solidFill>
                <a:schemeClr val="tx1"/>
              </a:solidFill>
            </a:rPr>
            <a:t>إجراء الدراسات والبحوث المتعلقة بالغذاء </a:t>
          </a:r>
          <a:endParaRPr lang="en-US" sz="1400" kern="1200" dirty="0">
            <a:solidFill>
              <a:schemeClr val="tx1"/>
            </a:solidFill>
          </a:endParaRPr>
        </a:p>
      </dsp:txBody>
      <dsp:txXfrm>
        <a:off x="3290939" y="1556401"/>
        <a:ext cx="1495024" cy="897014"/>
      </dsp:txXfrm>
    </dsp:sp>
    <dsp:sp modelId="{45263445-717E-409A-B811-F1ED7C696204}">
      <dsp:nvSpPr>
        <dsp:cNvPr id="0" name=""/>
        <dsp:cNvSpPr/>
      </dsp:nvSpPr>
      <dsp:spPr>
        <a:xfrm>
          <a:off x="4935466" y="1556401"/>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altLang="en-US" sz="1400" kern="1200" dirty="0" smtClean="0">
              <a:solidFill>
                <a:schemeClr val="tx1"/>
              </a:solidFill>
            </a:rPr>
            <a:t>تنظيم الإعلان عن</a:t>
          </a:r>
          <a:endParaRPr lang="en-US" altLang="en-US" sz="1400" kern="1200" dirty="0" smtClean="0">
            <a:solidFill>
              <a:schemeClr val="tx1"/>
            </a:solidFill>
          </a:endParaRPr>
        </a:p>
        <a:p>
          <a:pPr lvl="0" algn="ctr" defTabSz="622300" rtl="1">
            <a:lnSpc>
              <a:spcPct val="90000"/>
            </a:lnSpc>
            <a:spcBef>
              <a:spcPct val="0"/>
            </a:spcBef>
            <a:spcAft>
              <a:spcPct val="35000"/>
            </a:spcAft>
          </a:pPr>
          <a:r>
            <a:rPr lang="ar-SA" altLang="en-US" sz="1400" kern="1200" dirty="0" smtClean="0">
              <a:solidFill>
                <a:schemeClr val="tx1"/>
              </a:solidFill>
            </a:rPr>
            <a:t> الغذاء </a:t>
          </a:r>
          <a:endParaRPr lang="en-US" sz="1400" kern="1200" dirty="0">
            <a:solidFill>
              <a:schemeClr val="tx1"/>
            </a:solidFill>
          </a:endParaRPr>
        </a:p>
      </dsp:txBody>
      <dsp:txXfrm>
        <a:off x="4935466" y="1556401"/>
        <a:ext cx="1495024" cy="897014"/>
      </dsp:txXfrm>
    </dsp:sp>
    <dsp:sp modelId="{20C2C5E5-752C-490E-BAF1-BC4673EAC9AF}">
      <dsp:nvSpPr>
        <dsp:cNvPr id="0" name=""/>
        <dsp:cNvSpPr/>
      </dsp:nvSpPr>
      <dsp:spPr>
        <a:xfrm>
          <a:off x="1884" y="2602919"/>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altLang="en-US" sz="1400" kern="1200" dirty="0" smtClean="0">
              <a:solidFill>
                <a:schemeClr val="tx1"/>
              </a:solidFill>
            </a:rPr>
            <a:t>الرقابة على تطبيق</a:t>
          </a:r>
          <a:r>
            <a:rPr lang="ar-JO" altLang="en-US" sz="1400" kern="1200" dirty="0" smtClean="0">
              <a:solidFill>
                <a:schemeClr val="tx1"/>
              </a:solidFill>
            </a:rPr>
            <a:t> </a:t>
          </a:r>
          <a:r>
            <a:rPr lang="en-US" altLang="en-US" sz="1400" kern="1200" dirty="0" smtClean="0">
              <a:solidFill>
                <a:schemeClr val="tx1"/>
              </a:solidFill>
            </a:rPr>
            <a:t>GMP &amp; HACCP</a:t>
          </a:r>
          <a:endParaRPr lang="en-US" sz="1400" kern="1200" dirty="0">
            <a:solidFill>
              <a:schemeClr val="tx1"/>
            </a:solidFill>
          </a:endParaRPr>
        </a:p>
      </dsp:txBody>
      <dsp:txXfrm>
        <a:off x="1884" y="2602919"/>
        <a:ext cx="1495024" cy="897014"/>
      </dsp:txXfrm>
    </dsp:sp>
    <dsp:sp modelId="{AA81AAD2-29A1-4B88-81A5-EB55E2854EE4}">
      <dsp:nvSpPr>
        <dsp:cNvPr id="0" name=""/>
        <dsp:cNvSpPr/>
      </dsp:nvSpPr>
      <dsp:spPr>
        <a:xfrm>
          <a:off x="1646411" y="2602919"/>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JO" sz="1400" kern="1200" dirty="0" smtClean="0">
              <a:solidFill>
                <a:schemeClr val="tx1"/>
              </a:solidFill>
            </a:rPr>
            <a:t>نشر المطبوعات المتعلقة بالقواعد الفنية وتدابير الصحة </a:t>
          </a:r>
          <a:endParaRPr lang="en-US" sz="1400" kern="1200" dirty="0">
            <a:solidFill>
              <a:schemeClr val="tx1"/>
            </a:solidFill>
          </a:endParaRPr>
        </a:p>
      </dsp:txBody>
      <dsp:txXfrm>
        <a:off x="1646411" y="2602919"/>
        <a:ext cx="1495024" cy="897014"/>
      </dsp:txXfrm>
    </dsp:sp>
    <dsp:sp modelId="{6A9580F1-CE56-4374-8896-16B38CBD6712}">
      <dsp:nvSpPr>
        <dsp:cNvPr id="0" name=""/>
        <dsp:cNvSpPr/>
      </dsp:nvSpPr>
      <dsp:spPr>
        <a:xfrm>
          <a:off x="3290939" y="2602919"/>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altLang="en-US" sz="1400" kern="1200" dirty="0" smtClean="0">
              <a:solidFill>
                <a:schemeClr val="tx1"/>
              </a:solidFill>
            </a:rPr>
            <a:t>إعداد مذكرات التفاهم </a:t>
          </a:r>
          <a:r>
            <a:rPr lang="ar-JO" altLang="en-US" sz="1400" kern="1200" dirty="0" smtClean="0">
              <a:solidFill>
                <a:schemeClr val="tx1"/>
              </a:solidFill>
            </a:rPr>
            <a:t>بين الجهات المختصة </a:t>
          </a:r>
          <a:endParaRPr lang="en-US" sz="1400" kern="1200" dirty="0">
            <a:solidFill>
              <a:schemeClr val="tx1"/>
            </a:solidFill>
          </a:endParaRPr>
        </a:p>
      </dsp:txBody>
      <dsp:txXfrm>
        <a:off x="3290939" y="2602919"/>
        <a:ext cx="1495024" cy="897014"/>
      </dsp:txXfrm>
    </dsp:sp>
    <dsp:sp modelId="{B27B982B-D54D-417C-80BA-71CA63CD681E}">
      <dsp:nvSpPr>
        <dsp:cNvPr id="0" name=""/>
        <dsp:cNvSpPr/>
      </dsp:nvSpPr>
      <dsp:spPr>
        <a:xfrm>
          <a:off x="4935466" y="2602919"/>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altLang="en-US" sz="1400" kern="1200" dirty="0" smtClean="0">
              <a:solidFill>
                <a:schemeClr val="tx1"/>
              </a:solidFill>
            </a:rPr>
            <a:t>إجراء الدراسات والبحوث المتعلقة بالغذاء </a:t>
          </a:r>
          <a:endParaRPr lang="en-US" sz="1400" kern="1200" dirty="0">
            <a:solidFill>
              <a:schemeClr val="tx1"/>
            </a:solidFill>
          </a:endParaRPr>
        </a:p>
      </dsp:txBody>
      <dsp:txXfrm>
        <a:off x="4935466" y="2602919"/>
        <a:ext cx="1495024" cy="897014"/>
      </dsp:txXfrm>
    </dsp:sp>
    <dsp:sp modelId="{FF1794CE-4444-4725-8D93-27DE6A6FA095}">
      <dsp:nvSpPr>
        <dsp:cNvPr id="0" name=""/>
        <dsp:cNvSpPr/>
      </dsp:nvSpPr>
      <dsp:spPr>
        <a:xfrm>
          <a:off x="2468675" y="3649436"/>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JO" altLang="en-US" sz="1400" kern="1200" dirty="0" smtClean="0">
              <a:solidFill>
                <a:schemeClr val="tx1"/>
              </a:solidFill>
            </a:rPr>
            <a:t>التعاون مع الجهات المختلفة في </a:t>
          </a:r>
          <a:r>
            <a:rPr lang="ar-SA" altLang="en-US" sz="1400" kern="1200" dirty="0" smtClean="0">
              <a:solidFill>
                <a:schemeClr val="tx1"/>
              </a:solidFill>
            </a:rPr>
            <a:t>مجال الرقابة على الغذاء</a:t>
          </a:r>
          <a:r>
            <a:rPr lang="ar-JO" altLang="en-US" sz="1400" kern="1200" dirty="0" smtClean="0">
              <a:solidFill>
                <a:schemeClr val="tx1"/>
              </a:solidFill>
            </a:rPr>
            <a:t> والمساهمة في وضع المواصفات</a:t>
          </a:r>
          <a:r>
            <a:rPr lang="ar-SA" altLang="en-US" sz="1400" kern="1200" dirty="0" smtClean="0">
              <a:solidFill>
                <a:schemeClr val="tx1"/>
              </a:solidFill>
            </a:rPr>
            <a:t> </a:t>
          </a:r>
          <a:endParaRPr lang="en-US" sz="1400" kern="1200" dirty="0">
            <a:solidFill>
              <a:schemeClr val="tx1"/>
            </a:solidFill>
          </a:endParaRPr>
        </a:p>
      </dsp:txBody>
      <dsp:txXfrm>
        <a:off x="2468675" y="3649436"/>
        <a:ext cx="1495024" cy="89701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DB12CA-BA51-497B-B16A-FDC67FD1B609}">
      <dsp:nvSpPr>
        <dsp:cNvPr id="0" name=""/>
        <dsp:cNvSpPr/>
      </dsp:nvSpPr>
      <dsp:spPr>
        <a:xfrm>
          <a:off x="1828799" y="50799"/>
          <a:ext cx="2438400" cy="2438400"/>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ar-JO" sz="3400" kern="1200" dirty="0" smtClean="0"/>
            <a:t> مجلس ادارة ازمات الغذاء</a:t>
          </a:r>
          <a:endParaRPr lang="en-US" sz="3400" kern="1200" dirty="0"/>
        </a:p>
      </dsp:txBody>
      <dsp:txXfrm>
        <a:off x="2153920" y="477519"/>
        <a:ext cx="1788160" cy="1097280"/>
      </dsp:txXfrm>
    </dsp:sp>
    <dsp:sp modelId="{71432BBB-8C6E-4275-A259-EC152356B11B}">
      <dsp:nvSpPr>
        <dsp:cNvPr id="0" name=""/>
        <dsp:cNvSpPr/>
      </dsp:nvSpPr>
      <dsp:spPr>
        <a:xfrm>
          <a:off x="2708656" y="1574800"/>
          <a:ext cx="2438400" cy="2438400"/>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ar-JO" sz="3400" kern="1200" dirty="0" smtClean="0"/>
            <a:t>لجنة عليا للغذاء</a:t>
          </a:r>
          <a:endParaRPr lang="en-US" sz="3400" kern="1200" dirty="0"/>
        </a:p>
      </dsp:txBody>
      <dsp:txXfrm>
        <a:off x="3454400" y="2204720"/>
        <a:ext cx="1463040" cy="1341120"/>
      </dsp:txXfrm>
    </dsp:sp>
    <dsp:sp modelId="{5A6A543E-5212-4845-B600-ABE52A997AB8}">
      <dsp:nvSpPr>
        <dsp:cNvPr id="0" name=""/>
        <dsp:cNvSpPr/>
      </dsp:nvSpPr>
      <dsp:spPr>
        <a:xfrm>
          <a:off x="948943" y="1574800"/>
          <a:ext cx="2438400" cy="2438400"/>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ar-JO" sz="3400" kern="1200" dirty="0" smtClean="0"/>
            <a:t>لجنة فنية </a:t>
          </a:r>
          <a:endParaRPr lang="en-US" sz="3400" kern="1200" dirty="0"/>
        </a:p>
      </dsp:txBody>
      <dsp:txXfrm>
        <a:off x="1178560"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C3D5BB-0735-43A1-9DE3-4002A063AC3E}" type="datetimeFigureOut">
              <a:rPr lang="en-US" smtClean="0"/>
              <a:pPr/>
              <a:t>11/23/2017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AE22F4-9C2F-41D3-80A6-C2A3D4A464E9}"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 xmlns:p14="http://schemas.microsoft.com/office/powerpoint/2010/main" val="3633649868"/>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lgn="r" rtl="1">
              <a:spcBef>
                <a:spcPts val="0"/>
              </a:spcBef>
            </a:pPr>
            <a:r>
              <a:rPr lang="ar-JO" dirty="0" smtClean="0"/>
              <a:t>أهم التعديلات في 2003 كانت بالإستعاظة  عن مصطلح موظفي المؤسسة بأصحاب الإختصاص </a:t>
            </a:r>
          </a:p>
          <a:p>
            <a:pPr lvl="0" algn="r" rtl="1">
              <a:spcBef>
                <a:spcPts val="0"/>
              </a:spcBef>
              <a:buNone/>
            </a:pPr>
            <a:r>
              <a:rPr lang="ar-JO" dirty="0" smtClean="0"/>
              <a:t>وتعديل المادة رقم 22 و 23 المختصة بالعقوبات والغرامات  </a:t>
            </a:r>
          </a:p>
          <a:p>
            <a:pPr lvl="0" algn="r" rtl="1">
              <a:spcBef>
                <a:spcPts val="0"/>
              </a:spcBef>
            </a:pPr>
            <a:r>
              <a:rPr lang="ar-JO" dirty="0" smtClean="0"/>
              <a:t> تم تعديل العقوبات مع الأخذ بعين الإعتبار التدرج فيها 22  في</a:t>
            </a:r>
            <a:r>
              <a:rPr lang="ar-JO" baseline="0" dirty="0" smtClean="0"/>
              <a:t> 2015</a:t>
            </a:r>
            <a:endParaRPr dirty="0"/>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prstGeom prst="rect">
            <a:avLst/>
          </a:prstGeom>
          <a:noFill/>
          <a:ln>
            <a:noFill/>
          </a:ln>
        </p:spPr>
        <p:txBody>
          <a:bodyPr wrap="square" lIns="91425" tIns="45700" rIns="91425" bIns="45700" anchor="ctr" anchorCtr="0">
            <a:noAutofit/>
          </a:bodyPr>
          <a:lstStyle/>
          <a:p>
            <a:pPr marL="0" marR="0" lvl="0" indent="-279400" algn="ctr" rtl="0">
              <a:spcBef>
                <a:spcPts val="0"/>
              </a:spcBef>
              <a:buClr>
                <a:schemeClr val="dk1"/>
              </a:buClr>
              <a:buSzPct val="100000"/>
              <a:buFont typeface="Calibri"/>
              <a:buNone/>
            </a:pPr>
            <a:r>
              <a:rPr lang="ar-JO" sz="4400" b="0" i="0" u="none" strike="noStrike" cap="none" dirty="0">
                <a:solidFill>
                  <a:schemeClr val="dk1"/>
                </a:solidFill>
                <a:latin typeface="Calibri"/>
                <a:ea typeface="Calibri"/>
                <a:cs typeface="Calibri"/>
                <a:sym typeface="Calibri"/>
              </a:rPr>
              <a:t>قانون الغذاء</a:t>
            </a:r>
            <a:br>
              <a:rPr lang="ar-JO" sz="4400" b="0" i="0" u="none" strike="noStrike" cap="none" dirty="0">
                <a:solidFill>
                  <a:schemeClr val="dk1"/>
                </a:solidFill>
                <a:latin typeface="Calibri"/>
                <a:ea typeface="Calibri"/>
                <a:cs typeface="Calibri"/>
                <a:sym typeface="Calibri"/>
              </a:rPr>
            </a:br>
            <a:r>
              <a:rPr lang="ar-JO" sz="4400" b="0" i="0" u="none" strike="noStrike" cap="none" dirty="0">
                <a:solidFill>
                  <a:schemeClr val="dk1"/>
                </a:solidFill>
                <a:latin typeface="Calibri"/>
                <a:ea typeface="Calibri"/>
                <a:cs typeface="Calibri"/>
                <a:sym typeface="Calibri"/>
              </a:rPr>
              <a:t>المؤسسة العامة للغذاء والدواء </a:t>
            </a:r>
          </a:p>
        </p:txBody>
      </p:sp>
      <p:sp>
        <p:nvSpPr>
          <p:cNvPr id="5" name="Footer Placeholder 4"/>
          <p:cNvSpPr>
            <a:spLocks noGrp="1"/>
          </p:cNvSpPr>
          <p:nvPr>
            <p:ph type="ftr" sz="quarter" idx="11"/>
          </p:nvPr>
        </p:nvSpPr>
        <p:spPr/>
        <p:txBody>
          <a:bodyPr/>
          <a:lstStyle/>
          <a:p>
            <a:r>
              <a:rPr lang="en-US" dirty="0" smtClean="0"/>
              <a:t>Food law </a:t>
            </a:r>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a:t>
            </a:fld>
            <a:endParaRPr lang="ar-JO" sz="1200" b="0" i="0" u="none" strike="noStrike" cap="none">
              <a:solidFill>
                <a:srgbClr val="888888"/>
              </a:solidFill>
              <a:latin typeface="Calibri"/>
              <a:ea typeface="Calibri"/>
              <a:cs typeface="Calibri"/>
              <a:sym typeface="Calibri"/>
            </a:endParaRPr>
          </a:p>
        </p:txBody>
      </p:sp>
      <p:sp>
        <p:nvSpPr>
          <p:cNvPr id="3" name="TextBox 2"/>
          <p:cNvSpPr txBox="1"/>
          <p:nvPr/>
        </p:nvSpPr>
        <p:spPr>
          <a:xfrm>
            <a:off x="899592" y="5085184"/>
            <a:ext cx="3096344" cy="461665"/>
          </a:xfrm>
          <a:prstGeom prst="rect">
            <a:avLst/>
          </a:prstGeom>
          <a:noFill/>
        </p:spPr>
        <p:txBody>
          <a:bodyPr wrap="square" rtlCol="0">
            <a:spAutoFit/>
          </a:bodyPr>
          <a:lstStyle/>
          <a:p>
            <a:pPr algn="ctr" rtl="1"/>
            <a:r>
              <a:rPr lang="ar-JO" sz="2400" dirty="0" smtClean="0"/>
              <a:t>م. صفاء الصمادي</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2000" fill="hold"/>
                                        <p:tgtEl>
                                          <p:spTgt spid="84"/>
                                        </p:tgtEl>
                                        <p:attrNameLst>
                                          <p:attrName>ppt_w</p:attrName>
                                        </p:attrNameLst>
                                      </p:cBhvr>
                                      <p:tavLst>
                                        <p:tav tm="0" fmla="#ppt_w*sin(2.5*pi*$)">
                                          <p:val>
                                            <p:fltVal val="0"/>
                                          </p:val>
                                        </p:tav>
                                        <p:tav tm="100000">
                                          <p:val>
                                            <p:fltVal val="1"/>
                                          </p:val>
                                        </p:tav>
                                      </p:tavLst>
                                    </p:anim>
                                    <p:anim calcmode="lin" valueType="num">
                                      <p:cBhvr>
                                        <p:cTn id="8" dur="2000" fill="hold"/>
                                        <p:tgtEl>
                                          <p:spTgt spid="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prstGeom prst="rect">
            <a:avLst/>
          </a:prstGeom>
          <a:noFill/>
          <a:ln>
            <a:noFill/>
          </a:ln>
        </p:spPr>
        <p:txBody>
          <a:bodyPr wrap="square" lIns="91425" tIns="45700" rIns="91425" bIns="45700" anchor="ctr" anchorCtr="0">
            <a:noAutofit/>
          </a:bodyPr>
          <a:lstStyle/>
          <a:p>
            <a:pPr lvl="0" indent="-279400"/>
            <a:r>
              <a:rPr lang="ar-JO" dirty="0" smtClean="0"/>
              <a:t>ماذا يتضمن قانون الغذاء ؟</a:t>
            </a:r>
            <a:endParaRPr lang="ar-JO" sz="4400" b="0" i="0" u="none" strike="noStrike" cap="none" dirty="0">
              <a:solidFill>
                <a:schemeClr val="dk1"/>
              </a:solidFill>
              <a:latin typeface="Calibri"/>
              <a:ea typeface="Calibri"/>
              <a:cs typeface="Calibri"/>
              <a:sym typeface="Calibri"/>
            </a:endParaRPr>
          </a:p>
        </p:txBody>
      </p:sp>
      <p:sp>
        <p:nvSpPr>
          <p:cNvPr id="90" name="Shape 90"/>
          <p:cNvSpPr txBox="1">
            <a:spLocks noGrp="1"/>
          </p:cNvSpPr>
          <p:nvPr>
            <p:ph idx="1"/>
          </p:nvPr>
        </p:nvSpPr>
        <p:spPr>
          <a:prstGeom prst="rect">
            <a:avLst/>
          </a:prstGeom>
          <a:noFill/>
          <a:ln>
            <a:noFill/>
          </a:ln>
        </p:spPr>
        <p:txBody>
          <a:bodyPr wrap="square" lIns="91425" tIns="45700" rIns="91425" bIns="45700" anchor="t" anchorCtr="0">
            <a:noAutofit/>
          </a:bodyPr>
          <a:lstStyle/>
          <a:p>
            <a:pPr marL="342900" marR="0" lvl="0" indent="-342900" algn="r" rtl="1">
              <a:spcBef>
                <a:spcPts val="0"/>
              </a:spcBef>
              <a:buClr>
                <a:schemeClr val="dk1"/>
              </a:buClr>
              <a:buSzPct val="100000"/>
              <a:buFont typeface="Arial"/>
              <a:buNone/>
            </a:pPr>
            <a:r>
              <a:rPr lang="ar-JO" dirty="0" smtClean="0"/>
              <a:t>يتضمن قانون الغذاء 36 مادة </a:t>
            </a:r>
          </a:p>
          <a:p>
            <a:pPr marL="342900" marR="0" lvl="0" indent="-342900" algn="r" rtl="1">
              <a:spcBef>
                <a:spcPts val="0"/>
              </a:spcBef>
              <a:buClr>
                <a:schemeClr val="dk1"/>
              </a:buClr>
              <a:buSzPct val="100000"/>
              <a:buFont typeface="Arial"/>
              <a:buNone/>
            </a:pPr>
            <a:r>
              <a:rPr lang="ar-JO" dirty="0" smtClean="0"/>
              <a:t>مادة 1 اسم القانون</a:t>
            </a:r>
          </a:p>
          <a:p>
            <a:pPr marL="342900" marR="0" lvl="0" indent="-342900" algn="r" rtl="1">
              <a:spcBef>
                <a:spcPts val="0"/>
              </a:spcBef>
              <a:buClr>
                <a:schemeClr val="dk1"/>
              </a:buClr>
              <a:buSzPct val="100000"/>
              <a:buFont typeface="Arial"/>
              <a:buNone/>
            </a:pPr>
            <a:r>
              <a:rPr lang="ar-JO" dirty="0" smtClean="0"/>
              <a:t>مادة 2 التعاريف</a:t>
            </a:r>
            <a:r>
              <a:rPr lang="en-US" dirty="0" smtClean="0"/>
              <a:t>  </a:t>
            </a:r>
            <a:r>
              <a:rPr lang="ar-JO" dirty="0" smtClean="0"/>
              <a:t> </a:t>
            </a:r>
          </a:p>
          <a:p>
            <a:pPr marL="342900" marR="0" lvl="0" indent="-342900" algn="r" rtl="1">
              <a:spcBef>
                <a:spcPts val="0"/>
              </a:spcBef>
              <a:buClr>
                <a:schemeClr val="dk1"/>
              </a:buClr>
              <a:buSzPct val="100000"/>
              <a:buFont typeface="Arial"/>
              <a:buNone/>
            </a:pPr>
            <a:r>
              <a:rPr lang="ar-JO" dirty="0" smtClean="0"/>
              <a:t>   تعريف المفردات (27 تعريف) التي تستخدم في بنود القانون والتي تختص في الغذاء وتداوله والمخاطر وعمليات ضبط تصنيعه بالإضافة الى تعاريف أخرى </a:t>
            </a:r>
            <a:endParaRPr sz="3200" b="0" i="0" u="none" strike="noStrike" cap="none" dirty="0">
              <a:solidFill>
                <a:schemeClr val="dk1"/>
              </a:solidFill>
              <a:latin typeface="Calibri"/>
              <a:ea typeface="Calibri"/>
              <a:cs typeface="Calibri"/>
              <a:sym typeface="Calibri"/>
            </a:endParaRPr>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10</a:t>
            </a:fld>
            <a:endParaRPr lang="ar-JO" sz="1200" b="0" i="0" u="none" strike="noStrike" cap="none">
              <a:solidFill>
                <a:srgbClr val="888888"/>
              </a:solidFill>
              <a:latin typeface="Calibri"/>
              <a:ea typeface="Calibri"/>
              <a:cs typeface="Calibri"/>
              <a:sym typeface="Calibri"/>
            </a:endParaRPr>
          </a:p>
        </p:txBody>
      </p:sp>
    </p:spTree>
    <p:extLst>
      <p:ext uri="{BB962C8B-B14F-4D97-AF65-F5344CB8AC3E}">
        <p14:creationId xmlns="" xmlns:p14="http://schemas.microsoft.com/office/powerpoint/2010/main" val="382280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279400" algn="ctr" rtl="1">
              <a:spcBef>
                <a:spcPts val="0"/>
              </a:spcBef>
              <a:buClr>
                <a:schemeClr val="dk1"/>
              </a:buClr>
              <a:buSzPct val="100000"/>
              <a:buFont typeface="Calibri"/>
              <a:buNone/>
            </a:pPr>
            <a:r>
              <a:rPr lang="ar-JO" sz="4400" b="0" i="0" u="none" strike="noStrike" cap="none" dirty="0" smtClean="0">
                <a:solidFill>
                  <a:schemeClr val="dk1"/>
                </a:solidFill>
                <a:latin typeface="Calibri"/>
                <a:ea typeface="Calibri"/>
                <a:cs typeface="Calibri"/>
                <a:sym typeface="Calibri"/>
              </a:rPr>
              <a:t>التعاريف</a:t>
            </a:r>
            <a:r>
              <a:rPr lang="en-US" sz="2000" dirty="0" smtClean="0">
                <a:solidFill>
                  <a:schemeClr val="dk1"/>
                </a:solidFill>
                <a:latin typeface="Calibri"/>
                <a:ea typeface="Calibri"/>
                <a:cs typeface="Calibri"/>
                <a:sym typeface="Calibri"/>
              </a:rPr>
              <a:t>2</a:t>
            </a:r>
            <a:r>
              <a:rPr lang="ar-JO" sz="4400" b="0" i="0" u="none" strike="noStrike" cap="none" dirty="0" smtClean="0">
                <a:solidFill>
                  <a:schemeClr val="dk1"/>
                </a:solidFill>
                <a:latin typeface="Calibri"/>
                <a:ea typeface="Calibri"/>
                <a:cs typeface="Calibri"/>
                <a:sym typeface="Calibri"/>
              </a:rPr>
              <a:t> </a:t>
            </a:r>
            <a:endParaRPr sz="4400" b="0" i="0" u="none" strike="noStrike" cap="none" dirty="0">
              <a:solidFill>
                <a:schemeClr val="dk1"/>
              </a:solidFill>
              <a:latin typeface="Calibri"/>
              <a:ea typeface="Calibri"/>
              <a:cs typeface="Calibri"/>
              <a:sym typeface="Calibri"/>
            </a:endParaRPr>
          </a:p>
        </p:txBody>
      </p:sp>
      <p:sp>
        <p:nvSpPr>
          <p:cNvPr id="141" name="Shape 141"/>
          <p:cNvSpPr txBox="1">
            <a:spLocks noGrp="1"/>
          </p:cNvSpPr>
          <p:nvPr>
            <p:ph idx="1"/>
          </p:nvPr>
        </p:nvSpPr>
        <p:spPr>
          <a:prstGeom prst="rect">
            <a:avLst/>
          </a:prstGeom>
          <a:noFill/>
          <a:ln>
            <a:noFill/>
          </a:ln>
        </p:spPr>
        <p:txBody>
          <a:bodyPr wrap="square" lIns="91425" tIns="45700" rIns="91425" bIns="45700" anchor="t" anchorCtr="0">
            <a:noAutofit/>
          </a:bodyPr>
          <a:lstStyle/>
          <a:p>
            <a:pPr lvl="0" indent="-342900" algn="r" rtl="1">
              <a:spcBef>
                <a:spcPts val="0"/>
              </a:spcBef>
              <a:buNone/>
            </a:pPr>
            <a:r>
              <a:rPr lang="ar-SA" sz="2800" kern="1200" dirty="0">
                <a:solidFill>
                  <a:prstClr val="black"/>
                </a:solidFill>
                <a:ea typeface="+mn-ea"/>
                <a:cs typeface="Arial"/>
              </a:rPr>
              <a:t>سلامة </a:t>
            </a:r>
            <a:r>
              <a:rPr lang="ar-SA" sz="2800" kern="1200" dirty="0" smtClean="0">
                <a:solidFill>
                  <a:prstClr val="black"/>
                </a:solidFill>
                <a:ea typeface="+mn-ea"/>
                <a:cs typeface="Arial"/>
              </a:rPr>
              <a:t>الغذاء</a:t>
            </a:r>
            <a:r>
              <a:rPr lang="ar-JO" sz="2800" kern="1200" dirty="0" smtClean="0">
                <a:solidFill>
                  <a:prstClr val="black"/>
                </a:solidFill>
                <a:ea typeface="+mn-ea"/>
                <a:cs typeface="Arial"/>
              </a:rPr>
              <a:t>		 الغذاء		أغذية </a:t>
            </a:r>
            <a:r>
              <a:rPr lang="ar-JO" sz="2800" kern="1200" dirty="0">
                <a:solidFill>
                  <a:prstClr val="black"/>
                </a:solidFill>
                <a:ea typeface="+mn-ea"/>
                <a:cs typeface="Arial"/>
              </a:rPr>
              <a:t>الاستعمال الخاصة</a:t>
            </a:r>
          </a:p>
          <a:p>
            <a:pPr indent="-342900" algn="r" rtl="1">
              <a:spcBef>
                <a:spcPts val="0"/>
              </a:spcBef>
              <a:buNone/>
            </a:pPr>
            <a:r>
              <a:rPr lang="ar-JO" sz="2800" kern="1200" dirty="0" smtClean="0">
                <a:solidFill>
                  <a:prstClr val="black"/>
                </a:solidFill>
                <a:ea typeface="+mn-ea"/>
                <a:cs typeface="Arial"/>
              </a:rPr>
              <a:t>المكمل الغذائي		</a:t>
            </a:r>
            <a:r>
              <a:rPr lang="ar-JO" sz="2800" kern="1200" dirty="0" smtClean="0">
                <a:solidFill>
                  <a:prstClr val="black"/>
                </a:solidFill>
                <a:cs typeface="Arial"/>
              </a:rPr>
              <a:t>المبيدات 	</a:t>
            </a:r>
            <a:r>
              <a:rPr lang="ar-JO" sz="2800" kern="1200" dirty="0" smtClean="0">
                <a:solidFill>
                  <a:prstClr val="black"/>
                </a:solidFill>
                <a:ea typeface="+mn-ea"/>
                <a:cs typeface="Arial"/>
              </a:rPr>
              <a:t>المضاف الغذائي	</a:t>
            </a:r>
            <a:endParaRPr lang="ar-JO" sz="2800" kern="1200" dirty="0" smtClean="0">
              <a:solidFill>
                <a:prstClr val="black"/>
              </a:solidFill>
              <a:cs typeface="Arial"/>
            </a:endParaRPr>
          </a:p>
          <a:p>
            <a:pPr lvl="0" indent="-342900" algn="r" rtl="1">
              <a:spcBef>
                <a:spcPts val="0"/>
              </a:spcBef>
              <a:buNone/>
            </a:pPr>
            <a:r>
              <a:rPr lang="ar-SA" altLang="en-US" sz="2800" kern="1200" dirty="0" smtClean="0">
                <a:solidFill>
                  <a:prstClr val="black"/>
                </a:solidFill>
                <a:ea typeface="+mn-ea"/>
                <a:cs typeface="Arial"/>
              </a:rPr>
              <a:t>القيمة الغذائية</a:t>
            </a:r>
            <a:r>
              <a:rPr lang="ar-JO" altLang="en-US" sz="2800" kern="1200" dirty="0" smtClean="0">
                <a:solidFill>
                  <a:prstClr val="black"/>
                </a:solidFill>
                <a:ea typeface="+mn-ea"/>
                <a:cs typeface="Arial"/>
              </a:rPr>
              <a:t>		</a:t>
            </a:r>
            <a:r>
              <a:rPr lang="ar-SA" altLang="en-US" sz="2800" kern="1200" dirty="0" smtClean="0">
                <a:solidFill>
                  <a:prstClr val="black"/>
                </a:solidFill>
                <a:ea typeface="+mn-ea"/>
                <a:cs typeface="Arial"/>
              </a:rPr>
              <a:t>الجودة</a:t>
            </a:r>
            <a:r>
              <a:rPr lang="ar-JO" altLang="en-US" sz="2800" kern="1200" dirty="0" smtClean="0">
                <a:solidFill>
                  <a:prstClr val="black"/>
                </a:solidFill>
                <a:ea typeface="+mn-ea"/>
                <a:cs typeface="Arial"/>
              </a:rPr>
              <a:t>		</a:t>
            </a:r>
            <a:r>
              <a:rPr lang="ar-JO" sz="2800" kern="1200" dirty="0" smtClean="0">
                <a:solidFill>
                  <a:prstClr val="black"/>
                </a:solidFill>
                <a:cs typeface="Arial"/>
              </a:rPr>
              <a:t>إجراءات تقييم المطابقة</a:t>
            </a:r>
            <a:r>
              <a:rPr lang="ar-JO" altLang="en-US" sz="2800" kern="1200" dirty="0" smtClean="0">
                <a:solidFill>
                  <a:prstClr val="black"/>
                </a:solidFill>
                <a:ea typeface="+mn-ea"/>
                <a:cs typeface="Arial"/>
              </a:rPr>
              <a:t>	</a:t>
            </a:r>
            <a:endParaRPr lang="ar-JO" sz="2800" kern="1200" dirty="0" smtClean="0">
              <a:solidFill>
                <a:prstClr val="black"/>
              </a:solidFill>
              <a:cs typeface="Arial"/>
            </a:endParaRPr>
          </a:p>
          <a:p>
            <a:pPr lvl="0" indent="-342900" algn="r" rtl="1" eaLnBrk="0" fontAlgn="base" hangingPunct="0">
              <a:spcBef>
                <a:spcPct val="20000"/>
              </a:spcBef>
              <a:spcAft>
                <a:spcPct val="0"/>
              </a:spcAft>
              <a:buClrTx/>
              <a:buSzTx/>
              <a:buNone/>
            </a:pPr>
            <a:r>
              <a:rPr lang="ar-SA" altLang="en-US" sz="2800" kern="1200" dirty="0" smtClean="0">
                <a:solidFill>
                  <a:prstClr val="black"/>
                </a:solidFill>
                <a:ea typeface="+mn-ea"/>
                <a:cs typeface="Arial"/>
              </a:rPr>
              <a:t>تدابير الصحة </a:t>
            </a:r>
            <a:r>
              <a:rPr lang="ar-JO" altLang="en-US" sz="2800" kern="1200" dirty="0" smtClean="0">
                <a:solidFill>
                  <a:prstClr val="black"/>
                </a:solidFill>
                <a:ea typeface="+mn-ea"/>
                <a:cs typeface="Arial"/>
              </a:rPr>
              <a:t>		</a:t>
            </a:r>
            <a:r>
              <a:rPr lang="ar-JO" sz="2800" kern="1200" dirty="0" smtClean="0">
                <a:solidFill>
                  <a:prstClr val="black"/>
                </a:solidFill>
                <a:cs typeface="Arial"/>
              </a:rPr>
              <a:t>المكان</a:t>
            </a:r>
            <a:r>
              <a:rPr lang="ar-JO" altLang="en-US" sz="2800" kern="1200" dirty="0" smtClean="0">
                <a:solidFill>
                  <a:prstClr val="black"/>
                </a:solidFill>
                <a:ea typeface="+mn-ea"/>
                <a:cs typeface="Arial"/>
              </a:rPr>
              <a:t>		</a:t>
            </a:r>
            <a:r>
              <a:rPr lang="ar-SA" altLang="en-US" sz="2800" kern="1200" dirty="0" smtClean="0">
                <a:solidFill>
                  <a:prstClr val="black"/>
                </a:solidFill>
                <a:ea typeface="+mn-ea"/>
                <a:cs typeface="Arial"/>
              </a:rPr>
              <a:t>ممارسات </a:t>
            </a:r>
            <a:r>
              <a:rPr lang="ar-SA" altLang="en-US" sz="2800" kern="1200" dirty="0">
                <a:solidFill>
                  <a:prstClr val="black"/>
                </a:solidFill>
                <a:ea typeface="+mn-ea"/>
                <a:cs typeface="Arial"/>
              </a:rPr>
              <a:t>التصنيع </a:t>
            </a:r>
            <a:r>
              <a:rPr lang="ar-SA" altLang="en-US" sz="2800" kern="1200" dirty="0" smtClean="0">
                <a:solidFill>
                  <a:prstClr val="black"/>
                </a:solidFill>
                <a:ea typeface="+mn-ea"/>
                <a:cs typeface="Arial"/>
              </a:rPr>
              <a:t>الجيد</a:t>
            </a:r>
            <a:endParaRPr lang="ar-JO" altLang="en-US" sz="2800" kern="1200" dirty="0" smtClean="0">
              <a:solidFill>
                <a:prstClr val="black"/>
              </a:solidFill>
              <a:ea typeface="+mn-ea"/>
              <a:cs typeface="Arial"/>
            </a:endParaRPr>
          </a:p>
          <a:p>
            <a:pPr lvl="0" indent="-342900" algn="r" rtl="1" eaLnBrk="0" fontAlgn="base" hangingPunct="0">
              <a:spcBef>
                <a:spcPct val="20000"/>
              </a:spcBef>
              <a:spcAft>
                <a:spcPct val="0"/>
              </a:spcAft>
              <a:buClrTx/>
              <a:buSzTx/>
              <a:buNone/>
            </a:pPr>
            <a:r>
              <a:rPr lang="ar-JO" sz="2800" dirty="0" smtClean="0"/>
              <a:t>مصد</a:t>
            </a:r>
            <a:r>
              <a:rPr lang="ar-JO" sz="2800" kern="1200" dirty="0" smtClean="0">
                <a:solidFill>
                  <a:prstClr val="black"/>
                </a:solidFill>
                <a:ea typeface="+mn-ea"/>
                <a:cs typeface="Arial"/>
              </a:rPr>
              <a:t>ر الخطر		المخاطر	</a:t>
            </a:r>
            <a:r>
              <a:rPr lang="ar-JO" sz="2800" kern="1200" dirty="0" smtClean="0">
                <a:solidFill>
                  <a:prstClr val="black"/>
                </a:solidFill>
                <a:cs typeface="Arial"/>
              </a:rPr>
              <a:t> البائع المتجول</a:t>
            </a:r>
          </a:p>
          <a:p>
            <a:pPr indent="-342900" algn="r" rtl="1" eaLnBrk="0" fontAlgn="base" hangingPunct="0">
              <a:spcBef>
                <a:spcPct val="20000"/>
              </a:spcBef>
              <a:spcAft>
                <a:spcPct val="0"/>
              </a:spcAft>
              <a:buClrTx/>
              <a:buSzTx/>
              <a:buNone/>
            </a:pPr>
            <a:r>
              <a:rPr lang="ar-JO" sz="2800" kern="1200" dirty="0" smtClean="0">
                <a:solidFill>
                  <a:prstClr val="black"/>
                </a:solidFill>
                <a:ea typeface="+mn-ea"/>
                <a:cs typeface="Arial"/>
              </a:rPr>
              <a:t>تحليل المخاطر 		إدارة المخاطر 	</a:t>
            </a:r>
            <a:r>
              <a:rPr lang="ar-SA" altLang="en-US" sz="2800" kern="1200" dirty="0" smtClean="0">
                <a:solidFill>
                  <a:srgbClr val="000000"/>
                </a:solidFill>
                <a:cs typeface="Arial"/>
              </a:rPr>
              <a:t>الموظف المؤهل</a:t>
            </a:r>
            <a:endParaRPr lang="ar-JO" sz="2800" kern="1200" dirty="0">
              <a:solidFill>
                <a:prstClr val="black"/>
              </a:solidFill>
              <a:ea typeface="+mn-ea"/>
              <a:cs typeface="Arial"/>
            </a:endParaRPr>
          </a:p>
          <a:p>
            <a:pPr lvl="0" indent="-342900" algn="r" rtl="1" eaLnBrk="0" fontAlgn="base" hangingPunct="0">
              <a:spcBef>
                <a:spcPct val="20000"/>
              </a:spcBef>
              <a:spcAft>
                <a:spcPct val="0"/>
              </a:spcAft>
              <a:buClrTx/>
              <a:buSzTx/>
              <a:buNone/>
            </a:pPr>
            <a:r>
              <a:rPr lang="ar-JO" sz="2800" kern="1200" dirty="0">
                <a:solidFill>
                  <a:prstClr val="black"/>
                </a:solidFill>
                <a:ea typeface="+mn-ea"/>
                <a:cs typeface="Arial"/>
              </a:rPr>
              <a:t>التوعية </a:t>
            </a:r>
            <a:r>
              <a:rPr lang="ar-JO" sz="2800" kern="1200" dirty="0" smtClean="0">
                <a:solidFill>
                  <a:prstClr val="black"/>
                </a:solidFill>
                <a:ea typeface="+mn-ea"/>
                <a:cs typeface="Arial"/>
              </a:rPr>
              <a:t>بالمخاطر	تقييم المخاطر 	</a:t>
            </a:r>
            <a:r>
              <a:rPr lang="ar-SA" altLang="en-US" sz="2800" kern="1200" dirty="0" smtClean="0">
                <a:solidFill>
                  <a:prstClr val="black"/>
                </a:solidFill>
                <a:cs typeface="Arial"/>
              </a:rPr>
              <a:t>مستوى الحماية المطلوب</a:t>
            </a:r>
            <a:endParaRPr lang="ar-JO" sz="2800" kern="1200" dirty="0" smtClean="0">
              <a:solidFill>
                <a:prstClr val="black"/>
              </a:solidFill>
              <a:cs typeface="Arial"/>
            </a:endParaRPr>
          </a:p>
          <a:p>
            <a:pPr lvl="0" indent="-342900" algn="r" rtl="1" eaLnBrk="0" fontAlgn="base" hangingPunct="0">
              <a:spcBef>
                <a:spcPct val="20000"/>
              </a:spcBef>
              <a:spcAft>
                <a:spcPct val="0"/>
              </a:spcAft>
              <a:buClrTx/>
              <a:buSzTx/>
              <a:buNone/>
            </a:pPr>
            <a:r>
              <a:rPr lang="ar-JO" sz="2800" kern="1200" dirty="0" smtClean="0">
                <a:solidFill>
                  <a:prstClr val="black"/>
                </a:solidFill>
                <a:cs typeface="Arial"/>
              </a:rPr>
              <a:t>التداول 			الملوثات 	مواصفة الغذاء القياسية </a:t>
            </a:r>
          </a:p>
          <a:p>
            <a:pPr lvl="0" indent="-342900" algn="r" rtl="1" eaLnBrk="0" fontAlgn="base" hangingPunct="0">
              <a:spcBef>
                <a:spcPct val="20000"/>
              </a:spcBef>
              <a:spcAft>
                <a:spcPct val="0"/>
              </a:spcAft>
              <a:buClrTx/>
              <a:buSzTx/>
              <a:buNone/>
            </a:pPr>
            <a:r>
              <a:rPr lang="ar-JO" sz="2800" kern="1200" dirty="0" smtClean="0">
                <a:solidFill>
                  <a:prstClr val="black"/>
                </a:solidFill>
                <a:cs typeface="Arial"/>
              </a:rPr>
              <a:t>القاعدة الفنية 		الإعلان 	صلاحية الغذاء</a:t>
            </a:r>
          </a:p>
          <a:p>
            <a:pPr lvl="0" indent="-342900" algn="r" rtl="1" eaLnBrk="0" fontAlgn="base" hangingPunct="0">
              <a:spcBef>
                <a:spcPct val="20000"/>
              </a:spcBef>
              <a:spcAft>
                <a:spcPct val="0"/>
              </a:spcAft>
              <a:buClrTx/>
              <a:buSzTx/>
              <a:buNone/>
            </a:pPr>
            <a:endParaRPr lang="ar-JO" sz="2800" kern="1200" dirty="0" smtClean="0">
              <a:solidFill>
                <a:prstClr val="black"/>
              </a:solidFill>
              <a:cs typeface="Arial"/>
            </a:endParaRPr>
          </a:p>
          <a:p>
            <a:pPr lvl="0" indent="-342900" algn="r" rtl="1" eaLnBrk="0" fontAlgn="base" hangingPunct="0">
              <a:spcBef>
                <a:spcPct val="20000"/>
              </a:spcBef>
              <a:spcAft>
                <a:spcPct val="0"/>
              </a:spcAft>
              <a:buClrTx/>
              <a:buSzTx/>
              <a:buNone/>
            </a:pPr>
            <a:endParaRPr sz="2800" kern="1200" dirty="0">
              <a:solidFill>
                <a:prstClr val="black"/>
              </a:solidFill>
              <a:ea typeface="+mn-ea"/>
              <a:cs typeface="Arial"/>
            </a:endParaRPr>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11</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a:xfrm>
            <a:off x="457200" y="1600200"/>
            <a:ext cx="8229600" cy="4925144"/>
          </a:xfrm>
        </p:spPr>
        <p:txBody>
          <a:bodyPr/>
          <a:lstStyle/>
          <a:p>
            <a:pPr algn="just" rtl="1">
              <a:buNone/>
            </a:pPr>
            <a:r>
              <a:rPr lang="ar-JO" altLang="en-US" sz="2400" b="1" dirty="0" smtClean="0"/>
              <a:t> </a:t>
            </a:r>
            <a:r>
              <a:rPr lang="ar-SA" altLang="en-US" sz="2400" b="1" dirty="0" smtClean="0"/>
              <a:t>تدابير الصحة</a:t>
            </a:r>
            <a:endParaRPr lang="ar-JO" altLang="en-US" sz="2400" b="1" dirty="0" smtClean="0"/>
          </a:p>
          <a:p>
            <a:pPr algn="just" rtl="1"/>
            <a:r>
              <a:rPr lang="ar-SA" altLang="en-US" sz="2400" dirty="0" smtClean="0"/>
              <a:t>أي إجراءات تطبق لحماية حياة الإنسان وصحته من المخاطر الناتجة من المضافات الغذائية والملوثات والسموم والجراثيم المسببة للأمراض أو لوقاية الإنسان من الأضرار الصحية المنقولة بواسطة النباتات أو المنتجات النباتية أو الحيوانية وتشمل هذه التدابير أي تشريعات أو متطلبات أو سياسات أو قرارات أو إجراءات ذات علاقة بخصائص المنتج النهائي بما في ذلك طرق إنتاجه وفحصه والتفتيش عليه وإصدار الشهادات الخاصة به وإجراءات الاعتماد وأخذ العينات وطرق تقييم المخاطر والتعبئة ومتطلبات بطاقة البيان المتعلقة بسلامة الغذاء</a:t>
            </a:r>
            <a:r>
              <a:rPr lang="en-US" altLang="en-US" sz="2400" dirty="0" smtClean="0"/>
              <a:t>.</a:t>
            </a:r>
            <a:endParaRPr lang="ar-JO" altLang="en-US" sz="2400" dirty="0" smtClean="0"/>
          </a:p>
          <a:p>
            <a:pPr algn="just" rtl="1"/>
            <a:endParaRPr lang="en-US" sz="2400"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12</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p:txBody>
          <a:bodyPr/>
          <a:lstStyle/>
          <a:p>
            <a:pPr algn="r" rtl="1"/>
            <a:r>
              <a:rPr lang="ar-SA" altLang="en-US" dirty="0" smtClean="0"/>
              <a:t>الجودة: درجة تميز الغذاء أو خصائصه وميزاته الكافية لتلبية حاجة المستهلك له ورغبته فيه أو جعله مقبولاً له، والتي تحقق متطلبات المواصفات القياسية أو القواعد الفنية للجودة وفقاً لما تضعه الجهة المختصة</a:t>
            </a:r>
            <a:r>
              <a:rPr lang="en-US" altLang="en-US" dirty="0" smtClean="0"/>
              <a:t>.</a:t>
            </a:r>
          </a:p>
          <a:p>
            <a:pPr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13</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p:txBody>
          <a:bodyPr/>
          <a:lstStyle/>
          <a:p>
            <a:pPr algn="r" rtl="1"/>
            <a:r>
              <a:rPr lang="ar-SA" altLang="en-US" dirty="0" smtClean="0">
                <a:solidFill>
                  <a:srgbClr val="000000"/>
                </a:solidFill>
              </a:rPr>
              <a:t>مواصفة الغذاء القياسية: وثيقة تصدر عن الجهة المختصة تحدد فيها قواعد او إرشادات أو خصائص الغذاء أو طرق وعمليات الإنتاج للاستخدام العام والمتكرر وقد تشمل ايضاً المصطلحات والرموز والبيانات والتغليف ووضع العلامات ومتطلبات بطاقة البيان التي تطبق على المنتج او طرق وعمليات إنتاجه أو تقتصر على أي منهما وتكون المطابقة لها غير الزامية</a:t>
            </a:r>
            <a:r>
              <a:rPr lang="en-US" altLang="en-US" dirty="0" smtClean="0">
                <a:solidFill>
                  <a:srgbClr val="000000"/>
                </a:solidFill>
              </a:rPr>
              <a:t>.</a:t>
            </a:r>
          </a:p>
          <a:p>
            <a:pPr lvl="5"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14</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p:txBody>
          <a:bodyPr/>
          <a:lstStyle/>
          <a:p>
            <a:pPr marL="342900" lvl="5" indent="-139700" algn="r" rtl="1">
              <a:spcBef>
                <a:spcPts val="640"/>
              </a:spcBef>
            </a:pPr>
            <a:r>
              <a:rPr lang="ar-SA" altLang="en-US" sz="3200" dirty="0" smtClean="0">
                <a:solidFill>
                  <a:srgbClr val="000000"/>
                </a:solidFill>
              </a:rPr>
              <a:t>القاعدة الفنية: وثيقة رسمية تحدد فيها خصائص الغذاء أو طرق وعمليات الإنتاج والقواعد المتعلقة بالإدارة القابلة للتطبيق، وقد تشمل ايضاً المصطلحات والرموز والبيانات والتغليف ووضع العلامات ومتطلبات بطاقة البيان التي تطبق على المنتج أو طرق وعمليات إنتاجه أو تقتصر على أي منهما وتكون المطابقة لها الزامية</a:t>
            </a:r>
            <a:endParaRPr lang="en-US" sz="3200" dirty="0" smtClean="0"/>
          </a:p>
          <a:p>
            <a:pPr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15</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a:xfrm>
            <a:off x="457200" y="1600200"/>
            <a:ext cx="8229600" cy="4997152"/>
          </a:xfrm>
        </p:spPr>
        <p:txBody>
          <a:bodyPr/>
          <a:lstStyle/>
          <a:p>
            <a:pPr algn="r" rtl="1"/>
            <a:r>
              <a:rPr lang="ar-SA" altLang="en-US" sz="2800" dirty="0" smtClean="0"/>
              <a:t>ممارسات التصنيع الجيد: العمليات المتعلقة بالصناعة الغذائية والضرورية لإنتاج غذاء سليم ذي نوعية جيدة يتفق مع تدابير الصحة والتشريعات ذات العلاقة</a:t>
            </a:r>
            <a:r>
              <a:rPr lang="en-US" altLang="en-US" sz="2800" dirty="0" smtClean="0"/>
              <a:t>.</a:t>
            </a:r>
            <a:endParaRPr lang="ar-JO" altLang="en-US" sz="2800" dirty="0" smtClean="0"/>
          </a:p>
          <a:p>
            <a:pPr algn="r" rtl="1"/>
            <a:r>
              <a:rPr lang="ar-SA" altLang="en-US" sz="2800" dirty="0" smtClean="0"/>
              <a:t>نظام تحليل المخاطر وضبط النقاط الحرجة: أسلوب علمي يحدد الأخطار الأساسية التي تؤثر في سلامة الغذاء ويقيم هذالأخطار ويضبطها</a:t>
            </a:r>
            <a:r>
              <a:rPr lang="en-US" altLang="en-US" sz="2800" dirty="0" smtClean="0"/>
              <a:t>.</a:t>
            </a:r>
          </a:p>
          <a:p>
            <a:pPr algn="r" rtl="1"/>
            <a:r>
              <a:rPr lang="ar-SA" altLang="en-US" sz="2800" dirty="0" smtClean="0"/>
              <a:t>المخاطر: احتمال حدوث اثر سلبي على صحة الإنسان وشدة ذلك الأثر نتيجة التعرض لمصدر الخطر في الغذاء</a:t>
            </a:r>
            <a:r>
              <a:rPr lang="en-US" altLang="en-US" sz="2800" dirty="0" smtClean="0"/>
              <a:t>.</a:t>
            </a:r>
          </a:p>
          <a:p>
            <a:pPr algn="r" rtl="1"/>
            <a:r>
              <a:rPr lang="ar-SA" altLang="en-US" sz="2800" dirty="0" smtClean="0"/>
              <a:t>تحليل المخاطر: عملية تحديد مصدر الخطر وشدته استناداً إلى أسس علمية تشمل تقييم المخاطر وإدارة المخاطر والتوعية بالمخاطر</a:t>
            </a:r>
            <a:endParaRPr lang="en-US" sz="2800"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16</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p:txBody>
          <a:bodyPr/>
          <a:lstStyle/>
          <a:p>
            <a:pPr algn="r" rtl="1"/>
            <a:r>
              <a:rPr lang="ar-SA" altLang="en-US" dirty="0" smtClean="0"/>
              <a:t>إدارة المخاطر: ضبط المخاطر والوقاية منها من خلال الخيارات المقترحة مع الجهات ذات العلاقة والمستندة إلى تقييم المخاطر</a:t>
            </a:r>
            <a:r>
              <a:rPr lang="en-US" altLang="en-US" dirty="0" smtClean="0"/>
              <a:t>.</a:t>
            </a:r>
          </a:p>
          <a:p>
            <a:pPr algn="r" rtl="1"/>
            <a:r>
              <a:rPr lang="ar-SA" altLang="en-US" dirty="0" smtClean="0"/>
              <a:t>تقييم المخاطر: تحديد مصدر الخطر في الغذاء استناداً إلى أسس علمية وتقدير المخاطر الناجمة عن تعرض الإنسان لهذا المصدر كماً أو نوعاً</a:t>
            </a:r>
            <a:r>
              <a:rPr lang="en-US" altLang="en-US" dirty="0" smtClean="0"/>
              <a:t>.</a:t>
            </a:r>
          </a:p>
          <a:p>
            <a:pPr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17</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smtClean="0"/>
              <a:t>الصلاحيات والمهام</a:t>
            </a:r>
            <a:r>
              <a:rPr lang="ar-JO" sz="2000" dirty="0" smtClean="0"/>
              <a:t>4 </a:t>
            </a:r>
            <a:endParaRPr lang="en-US" dirty="0"/>
          </a:p>
        </p:txBody>
      </p:sp>
      <p:sp>
        <p:nvSpPr>
          <p:cNvPr id="6" name="Footer Placeholder 5"/>
          <p:cNvSpPr>
            <a:spLocks noGrp="1"/>
          </p:cNvSpPr>
          <p:nvPr>
            <p:ph type="ftr" sz="quarter" idx="11"/>
          </p:nvPr>
        </p:nvSpPr>
        <p:spPr/>
        <p:txBody>
          <a:bodyPr/>
          <a:lstStyle/>
          <a:p>
            <a:r>
              <a:rPr lang="en-US" dirty="0" smtClean="0"/>
              <a:t>Food law </a:t>
            </a:r>
            <a:endParaRPr lang="en-US"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18</a:t>
            </a:fld>
            <a:endParaRPr lang="ar-JO" sz="1200" b="0" i="0" u="none" strike="noStrike" cap="none">
              <a:solidFill>
                <a:srgbClr val="888888"/>
              </a:solidFill>
              <a:latin typeface="Calibri"/>
              <a:ea typeface="Calibri"/>
              <a:cs typeface="Calibri"/>
              <a:sym typeface="Calibri"/>
            </a:endParaRPr>
          </a:p>
        </p:txBody>
      </p:sp>
      <p:graphicFrame>
        <p:nvGraphicFramePr>
          <p:cNvPr id="4" name="Diagram 3"/>
          <p:cNvGraphicFramePr/>
          <p:nvPr/>
        </p:nvGraphicFramePr>
        <p:xfrm>
          <a:off x="1524000" y="1397000"/>
          <a:ext cx="6432376"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sz="3600" dirty="0" smtClean="0"/>
              <a:t>اللجان </a:t>
            </a:r>
            <a:r>
              <a:rPr lang="ar-JO" sz="1800" dirty="0" smtClean="0"/>
              <a:t>5-13</a:t>
            </a:r>
            <a:endParaRPr lang="en-US" dirty="0"/>
          </a:p>
        </p:txBody>
      </p:sp>
      <p:sp>
        <p:nvSpPr>
          <p:cNvPr id="6" name="Footer Placeholder 5"/>
          <p:cNvSpPr>
            <a:spLocks noGrp="1"/>
          </p:cNvSpPr>
          <p:nvPr>
            <p:ph type="ftr" sz="quarter" idx="11"/>
          </p:nvPr>
        </p:nvSpPr>
        <p:spPr/>
        <p:txBody>
          <a:bodyPr/>
          <a:lstStyle/>
          <a:p>
            <a:r>
              <a:rPr lang="en-US" dirty="0" smtClean="0"/>
              <a:t>Food law </a:t>
            </a:r>
          </a:p>
          <a:p>
            <a:endParaRPr lang="en-US"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19</a:t>
            </a:fld>
            <a:endParaRPr lang="ar-JO" sz="1200" b="0" i="0" u="none" strike="noStrike" cap="none">
              <a:solidFill>
                <a:srgbClr val="888888"/>
              </a:solidFill>
              <a:latin typeface="Calibri"/>
              <a:ea typeface="Calibri"/>
              <a:cs typeface="Calibri"/>
              <a:sym typeface="Calibri"/>
            </a:endParaRPr>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980728"/>
            <a:ext cx="8229600" cy="5145435"/>
          </a:xfrm>
        </p:spPr>
        <p:txBody>
          <a:bodyPr/>
          <a:lstStyle/>
          <a:p>
            <a:pPr algn="r" rtl="1">
              <a:buNone/>
            </a:pPr>
            <a:r>
              <a:rPr lang="ar-JO" dirty="0" smtClean="0"/>
              <a:t>بطاقة تعريفية:</a:t>
            </a:r>
          </a:p>
          <a:p>
            <a:pPr algn="r" rtl="1"/>
            <a:r>
              <a:rPr lang="ar-JO" dirty="0" smtClean="0"/>
              <a:t> </a:t>
            </a:r>
            <a:r>
              <a:rPr lang="ar-JO" sz="2800" dirty="0" smtClean="0"/>
              <a:t>المهندسة صفاء الصمادي</a:t>
            </a:r>
          </a:p>
          <a:p>
            <a:pPr algn="r" rtl="1"/>
            <a:r>
              <a:rPr lang="ar-JO" sz="2800" dirty="0" smtClean="0"/>
              <a:t>حاصلة على الماجستير في التغذية وتكنولوجيا الغذاء/ تصنيع غذائي من الجامعة الأردنية عام 2002</a:t>
            </a:r>
          </a:p>
          <a:p>
            <a:pPr algn="r" rtl="1"/>
            <a:r>
              <a:rPr lang="ar-JO" sz="2800" dirty="0" smtClean="0"/>
              <a:t>أعمل في المؤسسة العامة للغذاء والدواء منذ عام 2007</a:t>
            </a:r>
          </a:p>
          <a:p>
            <a:pPr algn="r" rtl="1"/>
            <a:r>
              <a:rPr lang="ar-JO" sz="2800" dirty="0" smtClean="0"/>
              <a:t>رئيس وحدة الجودة , مقيم معتمد لدى وحدة الإعتماد</a:t>
            </a:r>
            <a:r>
              <a:rPr lang="en-US" sz="2800" dirty="0" smtClean="0"/>
              <a:t>  </a:t>
            </a:r>
            <a:r>
              <a:rPr lang="ar-JO" sz="2800" dirty="0" smtClean="0"/>
              <a:t>الوطنية,  عضو لجنة فنية للاعتماد عن القطاع الغذائي , خبير فني لمراجعة مواصفة الأيزو</a:t>
            </a:r>
            <a:r>
              <a:rPr lang="en-US" sz="2800" dirty="0" smtClean="0"/>
              <a:t>7970 </a:t>
            </a:r>
            <a:r>
              <a:rPr lang="ar-JO" sz="2800" dirty="0" smtClean="0"/>
              <a:t> الخاصة بالقمح </a:t>
            </a:r>
            <a:r>
              <a:rPr lang="en-US" dirty="0" smtClean="0"/>
              <a:t>.</a:t>
            </a:r>
            <a:endParaRPr lang="en-US" dirty="0"/>
          </a:p>
        </p:txBody>
      </p:sp>
      <p:sp>
        <p:nvSpPr>
          <p:cNvPr id="5" name="Footer Placeholder 4"/>
          <p:cNvSpPr>
            <a:spLocks noGrp="1"/>
          </p:cNvSpPr>
          <p:nvPr>
            <p:ph type="ftr" sz="quarter" idx="11"/>
          </p:nvPr>
        </p:nvSpPr>
        <p:spPr/>
        <p:txBody>
          <a:bodyPr/>
          <a:lstStyle/>
          <a:p>
            <a:r>
              <a:rPr lang="en-US" dirty="0" smtClean="0"/>
              <a:t>Food law </a:t>
            </a:r>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smtClean="0"/>
              <a:t> حالات منع الغذاء مادة </a:t>
            </a:r>
            <a:r>
              <a:rPr lang="ar-JO" sz="1800" dirty="0" smtClean="0"/>
              <a:t>14-16</a:t>
            </a:r>
            <a:endParaRPr lang="en-US" dirty="0"/>
          </a:p>
        </p:txBody>
      </p:sp>
      <p:sp>
        <p:nvSpPr>
          <p:cNvPr id="3" name="Text Placeholder 2"/>
          <p:cNvSpPr>
            <a:spLocks noGrp="1"/>
          </p:cNvSpPr>
          <p:nvPr>
            <p:ph idx="1"/>
          </p:nvPr>
        </p:nvSpPr>
        <p:spPr/>
        <p:txBody>
          <a:bodyPr>
            <a:normAutofit lnSpcReduction="10000"/>
          </a:bodyPr>
          <a:lstStyle/>
          <a:p>
            <a:pPr algn="r" rtl="1"/>
            <a:r>
              <a:rPr lang="ar-SA" altLang="en-US" dirty="0" smtClean="0"/>
              <a:t>يمنع ادخال أي غذاء </a:t>
            </a:r>
            <a:r>
              <a:rPr lang="ar-JO" altLang="en-US" dirty="0" smtClean="0"/>
              <a:t>ل</a:t>
            </a:r>
            <a:r>
              <a:rPr lang="ar-SA" altLang="en-US" dirty="0" smtClean="0"/>
              <a:t>لاستعمالات الخاصة أو أي مضاف أو مكمل غذائي للمملكة أو تداوله فيها قبل صدور موافقة المؤسسة عليها ضمن الشروط والتعليمات التي يصدرها المجلس لذلك</a:t>
            </a:r>
            <a:r>
              <a:rPr lang="en-US" altLang="en-US" dirty="0" smtClean="0"/>
              <a:t>.</a:t>
            </a:r>
            <a:endParaRPr lang="ar-JO" altLang="en-US" dirty="0" smtClean="0"/>
          </a:p>
          <a:p>
            <a:pPr algn="r" rtl="1"/>
            <a:r>
              <a:rPr lang="ar-SA" altLang="en-US" dirty="0" smtClean="0"/>
              <a:t>يمنع تداول الغذاء في المكان قبل الحصول على ترخيص لممارسة هذا العمل وفق الشروط والتعليمات التي يصدرها المجلس لهذه الغاية</a:t>
            </a:r>
            <a:r>
              <a:rPr lang="en-US" altLang="en-US" dirty="0" smtClean="0"/>
              <a:t>.</a:t>
            </a:r>
            <a:endParaRPr lang="ar-JO" altLang="en-US" dirty="0" smtClean="0"/>
          </a:p>
          <a:p>
            <a:pPr algn="r" rtl="1"/>
            <a:r>
              <a:rPr lang="ar-SA" altLang="en-US" dirty="0" smtClean="0"/>
              <a:t>يمنع ادخال أي غذاء أو تداوله في الممكلة اذا كان مغشوشاً أو موصوفاً وصفاً كاذباً أو غير صالح للاستهلاك البشري</a:t>
            </a:r>
            <a:r>
              <a:rPr lang="en-US" altLang="en-US" dirty="0" smtClean="0"/>
              <a:t>.</a:t>
            </a:r>
          </a:p>
          <a:p>
            <a:pPr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20</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ltLang="en-US" dirty="0" smtClean="0">
                <a:solidFill>
                  <a:srgbClr val="000000"/>
                </a:solidFill>
              </a:rPr>
              <a:t>الغذاء موصوفاً وصفاً كاذبا</a:t>
            </a:r>
            <a:r>
              <a:rPr lang="ar-JO" altLang="en-US" sz="2000" dirty="0" smtClean="0">
                <a:solidFill>
                  <a:srgbClr val="000000"/>
                </a:solidFill>
              </a:rPr>
              <a:t>18</a:t>
            </a:r>
            <a:endParaRPr lang="en-US" dirty="0"/>
          </a:p>
        </p:txBody>
      </p:sp>
      <p:sp>
        <p:nvSpPr>
          <p:cNvPr id="3" name="Text Placeholder 2"/>
          <p:cNvSpPr>
            <a:spLocks noGrp="1"/>
          </p:cNvSpPr>
          <p:nvPr>
            <p:ph idx="1"/>
          </p:nvPr>
        </p:nvSpPr>
        <p:spPr>
          <a:xfrm>
            <a:off x="457200" y="1600200"/>
            <a:ext cx="8229600" cy="4997152"/>
          </a:xfrm>
        </p:spPr>
        <p:txBody>
          <a:bodyPr anchor="ctr">
            <a:normAutofit lnSpcReduction="10000"/>
          </a:bodyPr>
          <a:lstStyle/>
          <a:p>
            <a:pPr marL="0" indent="0" algn="r" rtl="1">
              <a:buFont typeface="Arial" charset="0"/>
              <a:buNone/>
            </a:pPr>
            <a:r>
              <a:rPr lang="ar-JO" altLang="en-US" sz="2800" dirty="0" smtClean="0">
                <a:solidFill>
                  <a:srgbClr val="000000"/>
                </a:solidFill>
              </a:rPr>
              <a:t>1- </a:t>
            </a:r>
            <a:r>
              <a:rPr lang="ar-SA" altLang="en-US" sz="2800" dirty="0" smtClean="0">
                <a:solidFill>
                  <a:srgbClr val="000000"/>
                </a:solidFill>
              </a:rPr>
              <a:t>اذا كان الغذاء تقليداً غير ضار لغذاء آخر الا اذا احتوت بطاقة البيان وبشكل واضح على انه تقليد </a:t>
            </a:r>
            <a:r>
              <a:rPr lang="ar-JO" altLang="en-US" sz="2800" dirty="0" smtClean="0">
                <a:solidFill>
                  <a:srgbClr val="000000"/>
                </a:solidFill>
              </a:rPr>
              <a:t> </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وأقرت الجهة المختصة بطاقة البيان للاستخدام قبل تداول الغذاء</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2- </a:t>
            </a:r>
            <a:r>
              <a:rPr lang="ar-SA" altLang="en-US" sz="2800" dirty="0" smtClean="0">
                <a:solidFill>
                  <a:srgbClr val="000000"/>
                </a:solidFill>
              </a:rPr>
              <a:t>اذا كان الغذاء غير مطابق للقواعد الفنية الخاصة ببطاقة البيان أو معبأ أو مهيأ بشكل مضلل</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3- </a:t>
            </a:r>
            <a:r>
              <a:rPr lang="ar-SA" altLang="en-US" sz="2800" dirty="0" smtClean="0">
                <a:solidFill>
                  <a:srgbClr val="000000"/>
                </a:solidFill>
              </a:rPr>
              <a:t>اذا احتوى الغذاء على أي مادة اصطناعية مسموح بها سواء كانت منكهة أو ملونة أو مضافاً غذائياً </a:t>
            </a:r>
            <a:endParaRPr lang="ar-JO" altLang="en-US" sz="2800" dirty="0" smtClean="0">
              <a:solidFill>
                <a:srgbClr val="000000"/>
              </a:solidFill>
            </a:endParaRP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دون ان تبين بطاقة البيان ذلك بوضوح تام وكانت اضافتها متطلباً لاعداد هذا الغذاء</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4- </a:t>
            </a:r>
            <a:r>
              <a:rPr lang="ar-SA" altLang="en-US" sz="2800" dirty="0" smtClean="0">
                <a:solidFill>
                  <a:srgbClr val="000000"/>
                </a:solidFill>
              </a:rPr>
              <a:t>اذا كانت بطاقة البيان غير صحيحة أو احتوت على معلومات تضلل المستهلك</a:t>
            </a:r>
            <a:endParaRPr lang="en-US" sz="2800"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21</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altLang="en-US" dirty="0" smtClean="0">
                <a:solidFill>
                  <a:srgbClr val="000000"/>
                </a:solidFill>
              </a:rPr>
              <a:t>الغذاء </a:t>
            </a:r>
            <a:r>
              <a:rPr lang="ar-JO" altLang="en-US" dirty="0" smtClean="0">
                <a:solidFill>
                  <a:srgbClr val="000000"/>
                </a:solidFill>
              </a:rPr>
              <a:t>ال</a:t>
            </a:r>
            <a:r>
              <a:rPr lang="ar-SA" altLang="en-US" dirty="0" smtClean="0">
                <a:solidFill>
                  <a:srgbClr val="000000"/>
                </a:solidFill>
              </a:rPr>
              <a:t>موصوف وصفاً كاذبا</a:t>
            </a:r>
            <a:r>
              <a:rPr lang="ar-JO" altLang="en-US" sz="1600" dirty="0" smtClean="0">
                <a:solidFill>
                  <a:srgbClr val="000000"/>
                </a:solidFill>
              </a:rPr>
              <a:t>18</a:t>
            </a:r>
            <a:endParaRPr lang="en-US" dirty="0"/>
          </a:p>
        </p:txBody>
      </p:sp>
      <p:sp>
        <p:nvSpPr>
          <p:cNvPr id="3" name="Text Placeholder 2"/>
          <p:cNvSpPr>
            <a:spLocks noGrp="1"/>
          </p:cNvSpPr>
          <p:nvPr>
            <p:ph idx="1"/>
          </p:nvPr>
        </p:nvSpPr>
        <p:spPr>
          <a:xfrm>
            <a:off x="457200" y="1600200"/>
            <a:ext cx="8229600" cy="4925144"/>
          </a:xfrm>
        </p:spPr>
        <p:txBody>
          <a:bodyPr/>
          <a:lstStyle/>
          <a:p>
            <a:pPr marL="0" indent="0" algn="r" rtl="1">
              <a:buFont typeface="Arial" charset="0"/>
              <a:buNone/>
            </a:pPr>
            <a:r>
              <a:rPr lang="ar-JO" altLang="en-US" sz="2800" dirty="0" smtClean="0">
                <a:solidFill>
                  <a:srgbClr val="000000"/>
                </a:solidFill>
              </a:rPr>
              <a:t>5- </a:t>
            </a:r>
            <a:r>
              <a:rPr lang="ar-SA" altLang="en-US" sz="2800" dirty="0" smtClean="0">
                <a:solidFill>
                  <a:srgbClr val="000000"/>
                </a:solidFill>
              </a:rPr>
              <a:t>عدم احتواء بطاقة البيان على المعلومات التالية</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أ- اسم الغذاء</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ب- اسم المنتج أو المعبئ وعنوان كل منهما</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ج- بيان المحتويات بالوزن أو القياس</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د- بيان مكونات الغذاء مرتبة حسب الأكثرية</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ه</a:t>
            </a:r>
            <a:r>
              <a:rPr lang="ar-JO" altLang="en-US" sz="2800" dirty="0" smtClean="0">
                <a:solidFill>
                  <a:srgbClr val="000000"/>
                </a:solidFill>
              </a:rPr>
              <a:t>ـ</a:t>
            </a:r>
            <a:r>
              <a:rPr lang="ar-SA" altLang="en-US" sz="2800" dirty="0" smtClean="0">
                <a:solidFill>
                  <a:srgbClr val="000000"/>
                </a:solidFill>
              </a:rPr>
              <a:t>- ظروف التخزين اذا كان الغذاء من المواد التي تحتاج إلى ظروف حفظ أو تخزين خاصة</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و- تاريخ انتاج الغذاء وانتهاء صلاحيته اذا كان من المواد التي لها مدة صلاحية محددة</a:t>
            </a:r>
            <a:r>
              <a:rPr lang="en-US" altLang="en-US" sz="2800" dirty="0" smtClean="0">
                <a:solidFill>
                  <a:srgbClr val="000000"/>
                </a:solidFill>
              </a:rPr>
              <a:t>.</a:t>
            </a:r>
            <a:endParaRPr lang="ar-JO" altLang="en-US" sz="2800" dirty="0" smtClean="0">
              <a:solidFill>
                <a:srgbClr val="000000"/>
              </a:solidFill>
            </a:endParaRPr>
          </a:p>
          <a:p>
            <a:pPr marL="0" indent="0" algn="r" rtl="1">
              <a:buFont typeface="Arial" charset="0"/>
              <a:buNone/>
            </a:pPr>
            <a:endParaRPr lang="en-US" altLang="en-US" sz="2800" dirty="0" smtClean="0">
              <a:solidFill>
                <a:srgbClr val="000000"/>
              </a:solidFill>
            </a:endParaRPr>
          </a:p>
          <a:p>
            <a:pPr algn="r" rtl="1"/>
            <a:endParaRPr lang="en-US" sz="2800"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22</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rtl="1"/>
            <a:r>
              <a:rPr lang="ar-SA" altLang="en-US" dirty="0" smtClean="0">
                <a:solidFill>
                  <a:srgbClr val="000000"/>
                </a:solidFill>
              </a:rPr>
              <a:t>الغذاء </a:t>
            </a:r>
            <a:r>
              <a:rPr lang="ar-JO" altLang="en-US" dirty="0" smtClean="0">
                <a:solidFill>
                  <a:srgbClr val="000000"/>
                </a:solidFill>
              </a:rPr>
              <a:t>ال</a:t>
            </a:r>
            <a:r>
              <a:rPr lang="ar-SA" altLang="en-US" dirty="0" smtClean="0">
                <a:solidFill>
                  <a:srgbClr val="000000"/>
                </a:solidFill>
              </a:rPr>
              <a:t>موصوف وصفاً كاذبا</a:t>
            </a:r>
            <a:r>
              <a:rPr lang="ar-JO" altLang="en-US" sz="1600" dirty="0" smtClean="0">
                <a:solidFill>
                  <a:srgbClr val="000000"/>
                </a:solidFill>
              </a:rPr>
              <a:t>18</a:t>
            </a:r>
            <a:endParaRPr lang="en-US" dirty="0"/>
          </a:p>
        </p:txBody>
      </p:sp>
      <p:sp>
        <p:nvSpPr>
          <p:cNvPr id="3" name="Text Placeholder 2"/>
          <p:cNvSpPr>
            <a:spLocks noGrp="1"/>
          </p:cNvSpPr>
          <p:nvPr>
            <p:ph idx="1"/>
          </p:nvPr>
        </p:nvSpPr>
        <p:spPr/>
        <p:txBody>
          <a:bodyPr/>
          <a:lstStyle/>
          <a:p>
            <a:pPr marL="0" indent="0" algn="r" rtl="1">
              <a:lnSpc>
                <a:spcPts val="2500"/>
              </a:lnSpc>
              <a:buFont typeface="Arial" charset="0"/>
              <a:buNone/>
            </a:pPr>
            <a:r>
              <a:rPr lang="ar-JO" altLang="en-US" sz="2800" dirty="0" smtClean="0">
                <a:solidFill>
                  <a:srgbClr val="000000"/>
                </a:solidFill>
              </a:rPr>
              <a:t>6-</a:t>
            </a:r>
            <a:r>
              <a:rPr lang="ar-SA" altLang="en-US" sz="2800" dirty="0" smtClean="0">
                <a:solidFill>
                  <a:srgbClr val="000000"/>
                </a:solidFill>
              </a:rPr>
              <a:t>احتواء بطاقة البيان على كلمات أو عبارات أو معلومات غير ظاهرة بصورة واضحة تجعلها غير </a:t>
            </a:r>
            <a:r>
              <a:rPr lang="ar-JO" altLang="en-US" sz="2800" dirty="0" smtClean="0">
                <a:solidFill>
                  <a:srgbClr val="000000"/>
                </a:solidFill>
              </a:rPr>
              <a:t> </a:t>
            </a:r>
            <a:r>
              <a:rPr lang="ar-SA" altLang="en-US" sz="2800" dirty="0" smtClean="0">
                <a:solidFill>
                  <a:srgbClr val="000000"/>
                </a:solidFill>
              </a:rPr>
              <a:t>مقروءة أو مفهومة للشخص العادي حسب الظروف المعتادة للتداول</a:t>
            </a:r>
            <a:r>
              <a:rPr lang="en-US" altLang="en-US" sz="2800" dirty="0" smtClean="0">
                <a:solidFill>
                  <a:srgbClr val="000000"/>
                </a:solidFill>
              </a:rPr>
              <a:t>.</a:t>
            </a:r>
            <a:endParaRPr lang="ar-JO" altLang="en-US" sz="2800" dirty="0" smtClean="0">
              <a:solidFill>
                <a:srgbClr val="000000"/>
              </a:solidFill>
            </a:endParaRPr>
          </a:p>
          <a:p>
            <a:pPr algn="r" rtl="1"/>
            <a:endParaRPr lang="en-US" sz="2800"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23</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الغذاء المغشوش</a:t>
            </a:r>
            <a:r>
              <a:rPr lang="ar-JO" sz="1600" dirty="0" smtClean="0"/>
              <a:t>18</a:t>
            </a:r>
            <a:r>
              <a:rPr lang="ar-JO" dirty="0" smtClean="0"/>
              <a:t> </a:t>
            </a:r>
            <a:endParaRPr lang="en-US" dirty="0"/>
          </a:p>
        </p:txBody>
      </p:sp>
      <p:sp>
        <p:nvSpPr>
          <p:cNvPr id="3" name="Text Placeholder 2"/>
          <p:cNvSpPr>
            <a:spLocks noGrp="1"/>
          </p:cNvSpPr>
          <p:nvPr>
            <p:ph idx="1"/>
          </p:nvPr>
        </p:nvSpPr>
        <p:spPr>
          <a:xfrm>
            <a:off x="457200" y="1268760"/>
            <a:ext cx="8229600" cy="5328592"/>
          </a:xfrm>
        </p:spPr>
        <p:txBody>
          <a:bodyPr/>
          <a:lstStyle/>
          <a:p>
            <a:pPr marL="0" indent="0" algn="r" rtl="1">
              <a:buFont typeface="Arial" charset="0"/>
              <a:buNone/>
            </a:pPr>
            <a:r>
              <a:rPr lang="ar-JO" altLang="en-US" sz="2800" dirty="0" smtClean="0"/>
              <a:t>1- </a:t>
            </a:r>
            <a:r>
              <a:rPr lang="en-US" altLang="en-US" sz="2800" dirty="0" smtClean="0"/>
              <a:t> </a:t>
            </a:r>
            <a:r>
              <a:rPr lang="ar-SA" altLang="en-US" sz="2800" dirty="0" smtClean="0"/>
              <a:t>اذا احتوى على مضاف غذائي مسموح وغير مجاز استعماله في ذلك المنتج وفقاً للقواعد الفنية</a:t>
            </a:r>
            <a:r>
              <a:rPr lang="en-US" altLang="en-US" sz="2800" dirty="0" smtClean="0"/>
              <a:t>.</a:t>
            </a:r>
          </a:p>
          <a:p>
            <a:pPr marL="0" indent="0" algn="r" rtl="1">
              <a:buFont typeface="Arial" charset="0"/>
              <a:buNone/>
            </a:pPr>
            <a:r>
              <a:rPr lang="ar-JO" altLang="en-US" sz="2800" dirty="0" smtClean="0"/>
              <a:t>2- </a:t>
            </a:r>
            <a:r>
              <a:rPr lang="ar-SA" altLang="en-US" sz="2800" dirty="0" smtClean="0"/>
              <a:t>اذا احتوى على مضاف غذائي مجاز استعماله في ذلك المنتج ولكنه احتوى على حد اعلى مما هو </a:t>
            </a:r>
            <a:r>
              <a:rPr lang="ar-JO" altLang="en-US" sz="2800" dirty="0" smtClean="0"/>
              <a:t> </a:t>
            </a:r>
            <a:r>
              <a:rPr lang="ar-SA" altLang="en-US" sz="2800" dirty="0" smtClean="0"/>
              <a:t>منصوص عليه أو مسموح به والمحدد بموجب القواعد الفنية</a:t>
            </a:r>
            <a:r>
              <a:rPr lang="en-US" altLang="en-US" sz="2800" dirty="0" smtClean="0"/>
              <a:t>.</a:t>
            </a:r>
          </a:p>
          <a:p>
            <a:pPr marL="0" indent="0" algn="r" rtl="1">
              <a:buFont typeface="Arial" charset="0"/>
              <a:buNone/>
            </a:pPr>
            <a:r>
              <a:rPr lang="ar-JO" altLang="en-US" sz="2800" dirty="0" smtClean="0"/>
              <a:t>3- </a:t>
            </a:r>
            <a:r>
              <a:rPr lang="ar-SA" altLang="en-US" sz="2800" dirty="0" smtClean="0"/>
              <a:t>اذا نزع أي من مكوناته أو اجري أي تغيير عليها أو اعيد تجهيزها إلا إذا أعلن عن ذلك في بطاقة </a:t>
            </a:r>
            <a:r>
              <a:rPr lang="ar-JO" altLang="en-US" sz="2800" dirty="0" smtClean="0"/>
              <a:t> </a:t>
            </a:r>
            <a:r>
              <a:rPr lang="ar-SA" altLang="en-US" sz="2800" dirty="0" smtClean="0"/>
              <a:t>البيان الخاصة به وكانت مثل هذه الإجراءات مسموحا بها وفقا للشروط والتعليمات التي يصدرها</a:t>
            </a:r>
            <a:r>
              <a:rPr lang="ar-JO" altLang="en-US" sz="2800" dirty="0" smtClean="0"/>
              <a:t> </a:t>
            </a:r>
            <a:r>
              <a:rPr lang="ar-SA" altLang="en-US" sz="2800" dirty="0" smtClean="0"/>
              <a:t>المجلس</a:t>
            </a:r>
            <a:r>
              <a:rPr lang="en-US" altLang="en-US" sz="2800" dirty="0" smtClean="0"/>
              <a:t>.</a:t>
            </a:r>
          </a:p>
          <a:p>
            <a:pPr marL="0" indent="0" algn="r" rtl="1">
              <a:buFont typeface="Arial" charset="0"/>
              <a:buNone/>
            </a:pPr>
            <a:r>
              <a:rPr lang="ar-JO" altLang="en-US" sz="2800" dirty="0" smtClean="0"/>
              <a:t>4- </a:t>
            </a:r>
            <a:r>
              <a:rPr lang="ar-SA" altLang="en-US" sz="2800" dirty="0" smtClean="0"/>
              <a:t>اذا أضيفت مادة من شأنها ان تقلل من نسبة القيمة الغذائية للغذاء بقصد الربح أو لإخفاء عيب أو نقص</a:t>
            </a:r>
            <a:r>
              <a:rPr lang="ar-JO" altLang="en-US" sz="2800" dirty="0" smtClean="0"/>
              <a:t> </a:t>
            </a:r>
            <a:r>
              <a:rPr lang="ar-SA" altLang="en-US" sz="2800" dirty="0" smtClean="0"/>
              <a:t>أو زيادة في حجمه أو وزنه</a:t>
            </a:r>
            <a:r>
              <a:rPr lang="en-US" altLang="en-US" sz="2800" dirty="0" smtClean="0"/>
              <a:t>.</a:t>
            </a:r>
          </a:p>
          <a:p>
            <a:pPr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24</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ar-JO" dirty="0" smtClean="0"/>
              <a:t>الغذاء المغشوش</a:t>
            </a:r>
            <a:r>
              <a:rPr lang="ar-JO" sz="1600" dirty="0" smtClean="0"/>
              <a:t>18</a:t>
            </a:r>
            <a:r>
              <a:rPr lang="ar-JO" dirty="0" smtClean="0"/>
              <a:t> </a:t>
            </a:r>
            <a:endParaRPr lang="en-US" dirty="0"/>
          </a:p>
        </p:txBody>
      </p:sp>
      <p:sp>
        <p:nvSpPr>
          <p:cNvPr id="3" name="Text Placeholder 2"/>
          <p:cNvSpPr>
            <a:spLocks noGrp="1"/>
          </p:cNvSpPr>
          <p:nvPr>
            <p:ph idx="1"/>
          </p:nvPr>
        </p:nvSpPr>
        <p:spPr>
          <a:xfrm>
            <a:off x="457200" y="1412776"/>
            <a:ext cx="8229600" cy="5112568"/>
          </a:xfrm>
        </p:spPr>
        <p:txBody>
          <a:bodyPr>
            <a:normAutofit fontScale="92500"/>
          </a:bodyPr>
          <a:lstStyle/>
          <a:p>
            <a:pPr marL="0" indent="0" algn="r" rtl="1">
              <a:lnSpc>
                <a:spcPts val="2600"/>
              </a:lnSpc>
              <a:buFont typeface="Arial" charset="0"/>
              <a:buNone/>
            </a:pPr>
            <a:r>
              <a:rPr lang="ar-SA" altLang="en-US" sz="2800" dirty="0" smtClean="0"/>
              <a:t>إذا تداول أي غذاء انتهت مدة صلاحيته مع علمه بذلك باستثناء المواد المنقولة بوضع الاتلاف عند</a:t>
            </a:r>
            <a:r>
              <a:rPr lang="ar-JO" altLang="en-US" sz="2800" dirty="0" smtClean="0"/>
              <a:t> </a:t>
            </a:r>
            <a:r>
              <a:rPr lang="ar-SA" altLang="en-US" sz="2800" dirty="0" smtClean="0"/>
              <a:t>انتهاء صلاحيتها بشرط ان تكون معزولة أو مصرحا بها مسبقاً</a:t>
            </a:r>
            <a:r>
              <a:rPr lang="en-US" altLang="en-US" sz="2800" dirty="0" smtClean="0"/>
              <a:t>.</a:t>
            </a:r>
          </a:p>
          <a:p>
            <a:pPr marL="0" indent="0" algn="r" rtl="1">
              <a:lnSpc>
                <a:spcPts val="2600"/>
              </a:lnSpc>
              <a:buFont typeface="Arial" charset="0"/>
              <a:buNone/>
            </a:pPr>
            <a:r>
              <a:rPr lang="ar-JO" altLang="en-US" sz="2800" dirty="0" smtClean="0"/>
              <a:t>6- </a:t>
            </a:r>
            <a:r>
              <a:rPr lang="ar-SA" altLang="en-US" sz="2800" dirty="0" smtClean="0"/>
              <a:t>اذا تم تداوله في احوال أو ظروف جعلته غير مأمون للاستهلاك البشري أو مخالفا لتدابير الصحة </a:t>
            </a:r>
            <a:r>
              <a:rPr lang="ar-JO" altLang="en-US" sz="2800" dirty="0" smtClean="0"/>
              <a:t>  </a:t>
            </a:r>
            <a:r>
              <a:rPr lang="ar-SA" altLang="en-US" sz="2800" dirty="0" smtClean="0"/>
              <a:t>والصحة النباتية</a:t>
            </a:r>
            <a:r>
              <a:rPr lang="en-US" altLang="en-US" sz="2800" dirty="0" smtClean="0"/>
              <a:t>.</a:t>
            </a:r>
          </a:p>
          <a:p>
            <a:pPr marL="0" indent="0" algn="r" rtl="1">
              <a:lnSpc>
                <a:spcPts val="2600"/>
              </a:lnSpc>
              <a:buFont typeface="Arial" charset="0"/>
              <a:buNone/>
            </a:pPr>
            <a:r>
              <a:rPr lang="ar-JO" altLang="en-US" sz="2800" dirty="0" smtClean="0">
                <a:solidFill>
                  <a:srgbClr val="000000"/>
                </a:solidFill>
              </a:rPr>
              <a:t>7- </a:t>
            </a:r>
            <a:r>
              <a:rPr lang="ar-SA" altLang="en-US" sz="2800" dirty="0" smtClean="0">
                <a:solidFill>
                  <a:srgbClr val="000000"/>
                </a:solidFill>
              </a:rPr>
              <a:t>إذا كان غير مطابق لشروط الجودة الواردة في القواعد الفنية المعتمدة</a:t>
            </a:r>
            <a:r>
              <a:rPr lang="en-US" altLang="en-US" sz="2800" dirty="0" smtClean="0">
                <a:solidFill>
                  <a:srgbClr val="000000"/>
                </a:solidFill>
              </a:rPr>
              <a:t>.</a:t>
            </a:r>
          </a:p>
          <a:p>
            <a:pPr marL="0" indent="0" algn="r" rtl="1">
              <a:lnSpc>
                <a:spcPts val="2600"/>
              </a:lnSpc>
              <a:buFont typeface="Arial" charset="0"/>
              <a:buNone/>
            </a:pPr>
            <a:r>
              <a:rPr lang="ar-JO" altLang="en-US" sz="2800" dirty="0" smtClean="0">
                <a:solidFill>
                  <a:srgbClr val="000000"/>
                </a:solidFill>
              </a:rPr>
              <a:t>8- </a:t>
            </a:r>
            <a:r>
              <a:rPr lang="ar-SA" altLang="en-US" sz="2800" dirty="0" smtClean="0">
                <a:solidFill>
                  <a:srgbClr val="000000"/>
                </a:solidFill>
              </a:rPr>
              <a:t>اذا تم تداول أي غذاء قبل إجازته وفقا لأحكام هذا القانون</a:t>
            </a:r>
            <a:r>
              <a:rPr lang="en-US" altLang="en-US" sz="2800" dirty="0" smtClean="0">
                <a:solidFill>
                  <a:srgbClr val="000000"/>
                </a:solidFill>
              </a:rPr>
              <a:t>.</a:t>
            </a:r>
          </a:p>
          <a:p>
            <a:pPr marL="0" indent="0" algn="r" rtl="1">
              <a:lnSpc>
                <a:spcPts val="2600"/>
              </a:lnSpc>
              <a:buFont typeface="Arial" charset="0"/>
              <a:buNone/>
            </a:pPr>
            <a:r>
              <a:rPr lang="ar-JO" altLang="en-US" sz="2800" dirty="0" smtClean="0">
                <a:solidFill>
                  <a:srgbClr val="000000"/>
                </a:solidFill>
              </a:rPr>
              <a:t>9- </a:t>
            </a:r>
            <a:r>
              <a:rPr lang="ar-SA" altLang="en-US" sz="2800" dirty="0" smtClean="0">
                <a:solidFill>
                  <a:srgbClr val="000000"/>
                </a:solidFill>
              </a:rPr>
              <a:t>اذا ادخل أي تغيير على مدة الصلاحية لأي غذاء خلافا لما ورد في بطاقة البيان الاصلية لذلك</a:t>
            </a:r>
            <a:r>
              <a:rPr lang="ar-JO" altLang="en-US" sz="2800" dirty="0" smtClean="0">
                <a:solidFill>
                  <a:srgbClr val="000000"/>
                </a:solidFill>
              </a:rPr>
              <a:t> </a:t>
            </a:r>
            <a:r>
              <a:rPr lang="ar-SA" altLang="en-US" sz="2800" dirty="0" smtClean="0">
                <a:solidFill>
                  <a:srgbClr val="000000"/>
                </a:solidFill>
              </a:rPr>
              <a:t>الغذاء وبدون الحصول على الموافقة الرسمية لذلك التغيير</a:t>
            </a:r>
            <a:r>
              <a:rPr lang="en-US" altLang="en-US" sz="2800" dirty="0" smtClean="0">
                <a:solidFill>
                  <a:srgbClr val="000000"/>
                </a:solidFill>
              </a:rPr>
              <a:t>.</a:t>
            </a:r>
          </a:p>
          <a:p>
            <a:pPr marL="0" indent="0" algn="r" rtl="1">
              <a:lnSpc>
                <a:spcPts val="2600"/>
              </a:lnSpc>
              <a:buFont typeface="Arial" charset="0"/>
              <a:buNone/>
            </a:pPr>
            <a:r>
              <a:rPr lang="ar-JO" altLang="en-US" sz="2800" dirty="0" smtClean="0">
                <a:solidFill>
                  <a:srgbClr val="000000"/>
                </a:solidFill>
              </a:rPr>
              <a:t>10- </a:t>
            </a:r>
            <a:r>
              <a:rPr lang="ar-SA" altLang="en-US" sz="2800" dirty="0" smtClean="0">
                <a:solidFill>
                  <a:srgbClr val="000000"/>
                </a:solidFill>
              </a:rPr>
              <a:t>اذا تم تداول أي غذاء خلافاً لأحكام المادة (15) من هذه القانون</a:t>
            </a:r>
            <a:r>
              <a:rPr lang="en-US" altLang="en-US" sz="2800" dirty="0" smtClean="0">
                <a:solidFill>
                  <a:srgbClr val="000000"/>
                </a:solidFill>
              </a:rPr>
              <a:t>.</a:t>
            </a:r>
          </a:p>
          <a:p>
            <a:pPr marL="0" indent="0" algn="r" rtl="1">
              <a:lnSpc>
                <a:spcPts val="2600"/>
              </a:lnSpc>
              <a:buFont typeface="Arial" charset="0"/>
              <a:buNone/>
            </a:pPr>
            <a:r>
              <a:rPr lang="ar-JO" altLang="en-US" sz="2800" dirty="0" smtClean="0">
                <a:solidFill>
                  <a:srgbClr val="000000"/>
                </a:solidFill>
              </a:rPr>
              <a:t>11- </a:t>
            </a:r>
            <a:r>
              <a:rPr lang="ar-SA" altLang="en-US" sz="2800" dirty="0" smtClean="0">
                <a:solidFill>
                  <a:srgbClr val="000000"/>
                </a:solidFill>
              </a:rPr>
              <a:t>اذا تم تداوله في احوال أو ظروف جعلته غير مأمون أو ضار</a:t>
            </a:r>
            <a:r>
              <a:rPr lang="ar-JO" altLang="en-US" sz="2800" dirty="0" smtClean="0">
                <a:solidFill>
                  <a:srgbClr val="000000"/>
                </a:solidFill>
              </a:rPr>
              <a:t> </a:t>
            </a:r>
            <a:r>
              <a:rPr lang="ar-SA" altLang="en-US" sz="2800" dirty="0" smtClean="0">
                <a:solidFill>
                  <a:srgbClr val="000000"/>
                </a:solidFill>
              </a:rPr>
              <a:t>بالصحة</a:t>
            </a:r>
            <a:r>
              <a:rPr lang="en-US" altLang="en-US" sz="2800" dirty="0" smtClean="0">
                <a:solidFill>
                  <a:srgbClr val="000000"/>
                </a:solidFill>
              </a:rPr>
              <a:t>.</a:t>
            </a:r>
          </a:p>
          <a:p>
            <a:pPr algn="r" rtl="1"/>
            <a:endParaRPr lang="en-US" sz="2800" dirty="0"/>
          </a:p>
        </p:txBody>
      </p:sp>
      <p:sp>
        <p:nvSpPr>
          <p:cNvPr id="6" name="Footer Placeholder 5"/>
          <p:cNvSpPr>
            <a:spLocks noGrp="1"/>
          </p:cNvSpPr>
          <p:nvPr>
            <p:ph type="ftr" sz="quarter" idx="11"/>
          </p:nvPr>
        </p:nvSpPr>
        <p:spPr/>
        <p:txBody>
          <a:bodyPr/>
          <a:lstStyle/>
          <a:p>
            <a:r>
              <a:rPr lang="en-US" dirty="0" smtClean="0"/>
              <a:t>Food law </a:t>
            </a:r>
          </a:p>
          <a:p>
            <a:endParaRPr lang="en-US"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25</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JO" dirty="0" smtClean="0"/>
              <a:t>الغذاء </a:t>
            </a:r>
            <a:r>
              <a:rPr lang="ar-JO" dirty="0" smtClean="0"/>
              <a:t>غير</a:t>
            </a:r>
            <a:r>
              <a:rPr lang="ar-JO" dirty="0" smtClean="0"/>
              <a:t>الصالح </a:t>
            </a:r>
            <a:r>
              <a:rPr lang="ar-JO" dirty="0" smtClean="0"/>
              <a:t>للإستهلاك البشري</a:t>
            </a:r>
            <a:r>
              <a:rPr lang="ar-JO" sz="2000" dirty="0" smtClean="0"/>
              <a:t>18</a:t>
            </a:r>
            <a:endParaRPr lang="en-US" sz="2000" dirty="0"/>
          </a:p>
        </p:txBody>
      </p:sp>
      <p:sp>
        <p:nvSpPr>
          <p:cNvPr id="3" name="Text Placeholder 2"/>
          <p:cNvSpPr>
            <a:spLocks noGrp="1"/>
          </p:cNvSpPr>
          <p:nvPr>
            <p:ph idx="1"/>
          </p:nvPr>
        </p:nvSpPr>
        <p:spPr>
          <a:xfrm>
            <a:off x="457200" y="1600200"/>
            <a:ext cx="8229600" cy="4925144"/>
          </a:xfrm>
        </p:spPr>
        <p:txBody>
          <a:bodyPr/>
          <a:lstStyle/>
          <a:p>
            <a:pPr marL="0" indent="0" algn="r" rtl="1">
              <a:buFont typeface="Arial" charset="0"/>
              <a:buNone/>
            </a:pPr>
            <a:r>
              <a:rPr lang="ar-JO" altLang="en-US" sz="2800" dirty="0" smtClean="0"/>
              <a:t>1- </a:t>
            </a:r>
            <a:r>
              <a:rPr lang="ar-SA" altLang="en-US" sz="2800" dirty="0" smtClean="0"/>
              <a:t>اذا احتوى على أي مادة سامة أو ضارة باستثناء المبيدات أو الملوثات التي حددت القواعد الفنية أو </a:t>
            </a:r>
            <a:r>
              <a:rPr lang="ar-JO" altLang="en-US" sz="2800" dirty="0" smtClean="0"/>
              <a:t> </a:t>
            </a:r>
            <a:r>
              <a:rPr lang="ar-SA" altLang="en-US" sz="2800" dirty="0" smtClean="0"/>
              <a:t>المواصفات القياسية الدولية الحد الأعلى لبقايا أي منها في الغذاء إذا كانت هذه البقايا ضمن الحد </a:t>
            </a:r>
            <a:endParaRPr lang="ar-JO" altLang="en-US" sz="2800" dirty="0" smtClean="0"/>
          </a:p>
          <a:p>
            <a:pPr marL="0" indent="0" algn="r" rtl="1">
              <a:buFont typeface="Arial" charset="0"/>
              <a:buNone/>
            </a:pPr>
            <a:r>
              <a:rPr lang="ar-JO" altLang="en-US" sz="2800" dirty="0" smtClean="0"/>
              <a:t>   </a:t>
            </a:r>
            <a:r>
              <a:rPr lang="ar-SA" altLang="en-US" sz="2800" dirty="0" smtClean="0"/>
              <a:t>المسموح به</a:t>
            </a:r>
            <a:r>
              <a:rPr lang="en-US" altLang="en-US" sz="2800" dirty="0" smtClean="0"/>
              <a:t>.</a:t>
            </a:r>
          </a:p>
          <a:p>
            <a:pPr marL="0" indent="0" algn="r" rtl="1">
              <a:buFont typeface="Arial" charset="0"/>
              <a:buNone/>
            </a:pPr>
            <a:r>
              <a:rPr lang="ar-JO" altLang="en-US" sz="2800" dirty="0" smtClean="0"/>
              <a:t>2- </a:t>
            </a:r>
            <a:r>
              <a:rPr lang="ar-SA" altLang="en-US" sz="2800" dirty="0" smtClean="0"/>
              <a:t>إذا احتوى على مضاف غذائي ممنوع وضار بالصحة</a:t>
            </a:r>
            <a:r>
              <a:rPr lang="en-US" altLang="en-US" sz="2800" dirty="0" smtClean="0"/>
              <a:t>.</a:t>
            </a:r>
          </a:p>
          <a:p>
            <a:pPr marL="0" indent="0" algn="r" rtl="1">
              <a:buFont typeface="Arial" charset="0"/>
              <a:buNone/>
            </a:pPr>
            <a:r>
              <a:rPr lang="ar-JO" altLang="en-US" sz="2800" dirty="0" smtClean="0"/>
              <a:t>3- </a:t>
            </a:r>
            <a:r>
              <a:rPr lang="ar-SA" altLang="en-US" sz="2800" dirty="0" smtClean="0"/>
              <a:t>اذا كانت صفاته الحسية تدل على تلوثه بمواد ليست من طبيعته كأن يكون قذرا أو متعفنا أو متحللا</a:t>
            </a:r>
            <a:r>
              <a:rPr lang="ar-JO" altLang="en-US" sz="2800" dirty="0" smtClean="0"/>
              <a:t> </a:t>
            </a:r>
            <a:r>
              <a:rPr lang="ar-SA" altLang="en-US" sz="2800" dirty="0" smtClean="0"/>
              <a:t>كلياً أو جزئيا مع الاخذ بعين الاعتبار القواعد الفنية أو المواصفات القياسية للمادة الغذائية</a:t>
            </a:r>
            <a:r>
              <a:rPr lang="en-US" altLang="en-US" sz="2800" dirty="0" smtClean="0"/>
              <a:t>.</a:t>
            </a:r>
          </a:p>
          <a:p>
            <a:pPr marL="0" indent="0" algn="r" rtl="1">
              <a:buFont typeface="Arial" charset="0"/>
              <a:buNone/>
            </a:pPr>
            <a:r>
              <a:rPr lang="ar-JO" altLang="en-US" sz="2800" dirty="0" smtClean="0"/>
              <a:t>4- </a:t>
            </a:r>
            <a:r>
              <a:rPr lang="ar-SA" altLang="en-US" sz="2800" dirty="0" smtClean="0"/>
              <a:t>اذا كان من نتاج حيوان مريض بمرض لا يسمح باستعمال نتاجه للاستهلاك البشري أو من حيوان</a:t>
            </a:r>
            <a:r>
              <a:rPr lang="ar-JO" altLang="en-US" sz="2800" dirty="0" smtClean="0"/>
              <a:t> </a:t>
            </a:r>
            <a:r>
              <a:rPr lang="ar-SA" altLang="en-US" sz="2800" dirty="0" smtClean="0"/>
              <a:t>قد نفق قبل ذبحه</a:t>
            </a:r>
            <a:r>
              <a:rPr lang="en-US" altLang="en-US" sz="2800" dirty="0" smtClean="0"/>
              <a:t>.</a:t>
            </a:r>
          </a:p>
          <a:p>
            <a:pPr algn="r" rtl="1"/>
            <a:endParaRPr lang="en-US" sz="2800"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26</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rtl="1"/>
            <a:r>
              <a:rPr lang="ar-JO" smtClean="0"/>
              <a:t>الغذاء </a:t>
            </a:r>
            <a:r>
              <a:rPr lang="ar-JO" smtClean="0"/>
              <a:t>غير الصالح </a:t>
            </a:r>
            <a:r>
              <a:rPr lang="ar-JO" dirty="0" smtClean="0"/>
              <a:t>للإستهلاك البشري</a:t>
            </a:r>
            <a:r>
              <a:rPr lang="ar-JO" sz="2000" dirty="0" smtClean="0"/>
              <a:t>18</a:t>
            </a:r>
            <a:endParaRPr lang="en-US" sz="2000" dirty="0"/>
          </a:p>
        </p:txBody>
      </p:sp>
      <p:sp>
        <p:nvSpPr>
          <p:cNvPr id="3" name="Text Placeholder 2"/>
          <p:cNvSpPr>
            <a:spLocks noGrp="1"/>
          </p:cNvSpPr>
          <p:nvPr>
            <p:ph idx="1"/>
          </p:nvPr>
        </p:nvSpPr>
        <p:spPr/>
        <p:txBody>
          <a:bodyPr/>
          <a:lstStyle/>
          <a:p>
            <a:pPr marL="0" indent="0" algn="r" rtl="1">
              <a:buFont typeface="Arial" charset="0"/>
              <a:buNone/>
            </a:pPr>
            <a:r>
              <a:rPr lang="ar-JO" altLang="en-US" sz="2800" dirty="0" smtClean="0"/>
              <a:t>5-</a:t>
            </a:r>
            <a:r>
              <a:rPr lang="ar-SA" altLang="en-US" sz="2800" dirty="0" smtClean="0"/>
              <a:t>إذا كانت العبوة التي تحتوي عليه مصنعة من مواد غير مُعدة للتلامس مع الغذاء</a:t>
            </a:r>
            <a:r>
              <a:rPr lang="en-US" altLang="en-US" sz="2800" dirty="0" smtClean="0"/>
              <a:t>.</a:t>
            </a:r>
          </a:p>
          <a:p>
            <a:pPr marL="0" indent="0" algn="r" rtl="1">
              <a:buFont typeface="Arial" charset="0"/>
              <a:buNone/>
            </a:pPr>
            <a:r>
              <a:rPr lang="ar-JO" altLang="en-US" sz="2800" dirty="0" smtClean="0"/>
              <a:t>6- </a:t>
            </a:r>
            <a:r>
              <a:rPr lang="ar-SA" altLang="en-US" sz="2800" dirty="0" smtClean="0"/>
              <a:t>إذا كان قد تلوث بالاشعاع وكانت نسبة النشاط الإشعاعي في أعلى من الحد المسموح به دولياً</a:t>
            </a:r>
            <a:r>
              <a:rPr lang="en-US" altLang="en-US" sz="2800" dirty="0" smtClean="0"/>
              <a:t>.</a:t>
            </a:r>
          </a:p>
          <a:p>
            <a:pPr marL="0" indent="0" algn="r" rtl="1">
              <a:buFont typeface="Arial" charset="0"/>
              <a:buNone/>
            </a:pPr>
            <a:r>
              <a:rPr lang="ar-JO" altLang="en-US" sz="2800" dirty="0" smtClean="0"/>
              <a:t>7- </a:t>
            </a:r>
            <a:r>
              <a:rPr lang="ar-SA" altLang="en-US" sz="2800" dirty="0" smtClean="0"/>
              <a:t>إذا احتوى على هرمونات أو مواد كيميائية أو أدوية بيطرية أو أي بقايا منها وكانت بنسبة اعلى من الحد المسموح به وفقا للقواعد الفنية أو للمواصفات القياسية الدولية أو المحلية أو عند عدم وجود قواعد فنية أو مواصفات قياسية دولية تسمح باستخدام هذه المواد أو بقاياها في الغذاء</a:t>
            </a:r>
            <a:endParaRPr lang="en-US" altLang="en-US" sz="2800" dirty="0" smtClean="0"/>
          </a:p>
          <a:p>
            <a:pPr algn="r" rtl="1"/>
            <a:endParaRPr lang="en-US" sz="2800" dirty="0"/>
          </a:p>
        </p:txBody>
      </p:sp>
      <p:sp>
        <p:nvSpPr>
          <p:cNvPr id="6" name="Footer Placeholder 5"/>
          <p:cNvSpPr>
            <a:spLocks noGrp="1"/>
          </p:cNvSpPr>
          <p:nvPr>
            <p:ph type="ftr" sz="quarter" idx="11"/>
          </p:nvPr>
        </p:nvSpPr>
        <p:spPr/>
        <p:txBody>
          <a:bodyPr/>
          <a:lstStyle/>
          <a:p>
            <a:r>
              <a:rPr lang="en-US" dirty="0" smtClean="0"/>
              <a:t>Food law </a:t>
            </a:r>
          </a:p>
          <a:p>
            <a:endParaRPr lang="en-US"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27</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JO" dirty="0" smtClean="0"/>
              <a:t/>
            </a:r>
            <a:br>
              <a:rPr lang="ar-JO" dirty="0" smtClean="0"/>
            </a:br>
            <a:r>
              <a:rPr lang="ar-JO" dirty="0" smtClean="0"/>
              <a:t>واجبات المنشأة الغذائية</a:t>
            </a:r>
            <a:r>
              <a:rPr lang="ar-JO" sz="1600" dirty="0" smtClean="0"/>
              <a:t>17 </a:t>
            </a:r>
            <a:r>
              <a:rPr lang="ar-JO" dirty="0" smtClean="0"/>
              <a:t/>
            </a:r>
            <a:br>
              <a:rPr lang="ar-JO" dirty="0" smtClean="0"/>
            </a:br>
            <a:r>
              <a:rPr lang="ar-JO" dirty="0" smtClean="0"/>
              <a:t> </a:t>
            </a:r>
            <a:endParaRPr lang="en-US" dirty="0"/>
          </a:p>
        </p:txBody>
      </p:sp>
      <p:sp>
        <p:nvSpPr>
          <p:cNvPr id="3" name="Text Placeholder 2"/>
          <p:cNvSpPr>
            <a:spLocks noGrp="1"/>
          </p:cNvSpPr>
          <p:nvPr>
            <p:ph idx="1"/>
          </p:nvPr>
        </p:nvSpPr>
        <p:spPr/>
        <p:txBody>
          <a:bodyPr/>
          <a:lstStyle/>
          <a:p>
            <a:pPr algn="r" rtl="1"/>
            <a:r>
              <a:rPr lang="ar-JO" dirty="0" smtClean="0"/>
              <a:t>التحقق من مطابقة الغذاء, برنامج الرقابة الذاتية, تتبع الغذاء, ابلاغ المؤسسة عن أي غذاء قد يشكل خطراً, تمكين المفتش من أداء عمله, تأهيل العاملين واستبعاد أي عامل مصاب بمرض , ابلاغ عن التغيرات داخل المؤسسة, والإبلاغ خطياً عن العروض الترويجية</a:t>
            </a:r>
            <a:endParaRPr lang="en-US" dirty="0" smtClean="0"/>
          </a:p>
          <a:p>
            <a:pPr algn="r" rtl="1"/>
            <a:r>
              <a:rPr lang="ar-JO" dirty="0" smtClean="0"/>
              <a:t>المنشآت الغذائية: مراكز التسوق , مستودعات التخزين, مصانع الأغذية, خدمات الإطعام, المشآت التي تعتمدها المؤسسة.</a:t>
            </a:r>
            <a:endParaRPr lang="en-US" dirty="0" smtClean="0"/>
          </a:p>
          <a:p>
            <a:pPr algn="r" rtl="1">
              <a:buNone/>
            </a:pPr>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28</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قانون الغذاء </a:t>
            </a:r>
            <a:endParaRPr lang="en-US" dirty="0"/>
          </a:p>
        </p:txBody>
      </p:sp>
      <p:sp>
        <p:nvSpPr>
          <p:cNvPr id="3" name="Text Placeholder 2"/>
          <p:cNvSpPr>
            <a:spLocks noGrp="1"/>
          </p:cNvSpPr>
          <p:nvPr>
            <p:ph idx="1"/>
          </p:nvPr>
        </p:nvSpPr>
        <p:spPr/>
        <p:txBody>
          <a:bodyPr/>
          <a:lstStyle/>
          <a:p>
            <a:pPr algn="r" rtl="1"/>
            <a:r>
              <a:rPr lang="ar-JO" dirty="0" smtClean="0"/>
              <a:t>حدد القانون صلاحيات المدير العام</a:t>
            </a:r>
          </a:p>
          <a:p>
            <a:pPr algn="r" rtl="1"/>
            <a:r>
              <a:rPr lang="ar-JO" dirty="0" smtClean="0"/>
              <a:t>حدد القانون  قيمة المخالفات والعقوبات في حال ارتكابها وتضاعف في حالة تكرار ارتكابها</a:t>
            </a:r>
          </a:p>
          <a:p>
            <a:pPr algn="r" rtl="1"/>
            <a:r>
              <a:rPr lang="ar-JO" dirty="0" smtClean="0"/>
              <a:t>أعطى القانون الصلاحية للمؤسسة الإعلان في وسائل وسائل الإعلام الرسمية عن وجود الغذاء المخالف والتحذيرات المتعلقة به وسبحة من الأسواق على نفقة صاحب العلاقة</a:t>
            </a:r>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29</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279400" algn="ctr" rtl="0">
              <a:spcBef>
                <a:spcPts val="0"/>
              </a:spcBef>
              <a:buClr>
                <a:schemeClr val="dk1"/>
              </a:buClr>
              <a:buSzPct val="100000"/>
              <a:buFont typeface="Calibri"/>
              <a:buNone/>
            </a:pPr>
            <a:r>
              <a:rPr lang="ar-JO" sz="4400" b="0" i="0" u="none" strike="noStrike" cap="none">
                <a:solidFill>
                  <a:schemeClr val="dk1"/>
                </a:solidFill>
                <a:latin typeface="Calibri"/>
                <a:ea typeface="Calibri"/>
                <a:cs typeface="Calibri"/>
                <a:sym typeface="Calibri"/>
              </a:rPr>
              <a:t>نشأة قانون الغذاء </a:t>
            </a:r>
          </a:p>
        </p:txBody>
      </p:sp>
      <p:sp>
        <p:nvSpPr>
          <p:cNvPr id="15" name="Footer Placeholder 14"/>
          <p:cNvSpPr>
            <a:spLocks noGrp="1"/>
          </p:cNvSpPr>
          <p:nvPr>
            <p:ph type="ftr" sz="quarter" idx="11"/>
          </p:nvPr>
        </p:nvSpPr>
        <p:spPr/>
        <p:txBody>
          <a:bodyPr/>
          <a:lstStyle/>
          <a:p>
            <a:r>
              <a:rPr lang="en-US" dirty="0" smtClean="0"/>
              <a:t>Food law </a:t>
            </a:r>
          </a:p>
          <a:p>
            <a:endParaRPr lang="en-US" dirty="0"/>
          </a:p>
        </p:txBody>
      </p:sp>
      <p:sp>
        <p:nvSpPr>
          <p:cNvPr id="14" name="Slide Number Placeholder 1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3</a:t>
            </a:fld>
            <a:endParaRPr lang="ar-JO" sz="1200" b="0" i="0" u="none" strike="noStrike" cap="none">
              <a:solidFill>
                <a:srgbClr val="888888"/>
              </a:solidFill>
              <a:latin typeface="Calibri"/>
              <a:ea typeface="Calibri"/>
              <a:cs typeface="Calibri"/>
              <a:sym typeface="Calibri"/>
            </a:endParaRPr>
          </a:p>
        </p:txBody>
      </p:sp>
      <p:grpSp>
        <p:nvGrpSpPr>
          <p:cNvPr id="96" name="Shape 96"/>
          <p:cNvGrpSpPr/>
          <p:nvPr/>
        </p:nvGrpSpPr>
        <p:grpSpPr>
          <a:xfrm>
            <a:off x="457200" y="1600200"/>
            <a:ext cx="8229599" cy="4525962"/>
            <a:chOff x="0" y="0"/>
            <a:chExt cx="8229599" cy="4525962"/>
          </a:xfrm>
        </p:grpSpPr>
        <p:sp>
          <p:nvSpPr>
            <p:cNvPr id="97" name="Shape 97"/>
            <p:cNvSpPr/>
            <p:nvPr/>
          </p:nvSpPr>
          <p:spPr>
            <a:xfrm>
              <a:off x="0" y="0"/>
              <a:ext cx="6995160" cy="1357788"/>
            </a:xfrm>
            <a:prstGeom prst="roundRect">
              <a:avLst>
                <a:gd name="adj" fmla="val 100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98" name="Shape 98"/>
            <p:cNvSpPr txBox="1"/>
            <p:nvPr/>
          </p:nvSpPr>
          <p:spPr>
            <a:xfrm>
              <a:off x="0" y="0"/>
              <a:ext cx="5609536" cy="1357788"/>
            </a:xfrm>
            <a:prstGeom prst="rect">
              <a:avLst/>
            </a:prstGeom>
            <a:ln/>
          </p:spPr>
          <p:style>
            <a:lnRef idx="1">
              <a:schemeClr val="accent1"/>
            </a:lnRef>
            <a:fillRef idx="2">
              <a:schemeClr val="accent1"/>
            </a:fillRef>
            <a:effectRef idx="1">
              <a:schemeClr val="accent1"/>
            </a:effectRef>
            <a:fontRef idx="minor">
              <a:schemeClr val="dk1"/>
            </a:fontRef>
          </p:style>
          <p:txBody>
            <a:bodyPr wrap="square" lIns="137150" tIns="137150" rIns="137150" bIns="137150" anchor="ctr" anchorCtr="0">
              <a:noAutofit/>
            </a:bodyPr>
            <a:lstStyle/>
            <a:p>
              <a:pPr marL="0" marR="0" lvl="0" indent="0" algn="ctr" rtl="1">
                <a:lnSpc>
                  <a:spcPct val="90000"/>
                </a:lnSpc>
                <a:spcBef>
                  <a:spcPts val="0"/>
                </a:spcBef>
                <a:spcAft>
                  <a:spcPts val="0"/>
                </a:spcAft>
                <a:buSzPct val="25000"/>
                <a:buNone/>
              </a:pPr>
              <a:r>
                <a:rPr lang="ar-JO" sz="2800" b="0" i="0" u="none" strike="noStrike" cap="none" dirty="0">
                  <a:solidFill>
                    <a:schemeClr val="tx1"/>
                  </a:solidFill>
                  <a:latin typeface="Calibri"/>
                  <a:ea typeface="Calibri"/>
                  <a:cs typeface="Calibri"/>
                  <a:sym typeface="Calibri"/>
                </a:rPr>
                <a:t>قانون الرقابة على الغذاء المؤقت  في  2001 رقم </a:t>
              </a:r>
              <a:r>
                <a:rPr lang="ar-JO" sz="2800" b="0" i="0" u="none" strike="noStrike" cap="none" dirty="0" smtClean="0">
                  <a:solidFill>
                    <a:schemeClr val="tx1"/>
                  </a:solidFill>
                  <a:latin typeface="Calibri"/>
                  <a:ea typeface="Calibri"/>
                  <a:cs typeface="Calibri"/>
                  <a:sym typeface="Calibri"/>
                </a:rPr>
                <a:t>79</a:t>
              </a:r>
            </a:p>
            <a:p>
              <a:pPr marL="0" marR="0" lvl="0" indent="0" rtl="1">
                <a:lnSpc>
                  <a:spcPct val="90000"/>
                </a:lnSpc>
                <a:spcBef>
                  <a:spcPts val="0"/>
                </a:spcBef>
                <a:spcAft>
                  <a:spcPts val="0"/>
                </a:spcAft>
                <a:buSzPct val="25000"/>
                <a:buNone/>
              </a:pPr>
              <a:r>
                <a:rPr lang="ar-JO" sz="1600" dirty="0" smtClean="0">
                  <a:solidFill>
                    <a:schemeClr val="tx1"/>
                  </a:solidFill>
                  <a:latin typeface="Calibri"/>
                  <a:ea typeface="Calibri"/>
                  <a:cs typeface="Calibri"/>
                  <a:sym typeface="Calibri"/>
                </a:rPr>
                <a:t>18/9/2001</a:t>
              </a:r>
              <a:endParaRPr lang="ar-JO" sz="1600" b="0" i="0" u="none" strike="noStrike" cap="none" dirty="0">
                <a:solidFill>
                  <a:schemeClr val="tx1"/>
                </a:solidFill>
                <a:latin typeface="Calibri"/>
                <a:ea typeface="Calibri"/>
                <a:cs typeface="Calibri"/>
                <a:sym typeface="Calibri"/>
              </a:endParaRPr>
            </a:p>
          </p:txBody>
        </p:sp>
        <p:sp>
          <p:nvSpPr>
            <p:cNvPr id="99" name="Shape 99"/>
            <p:cNvSpPr/>
            <p:nvPr/>
          </p:nvSpPr>
          <p:spPr>
            <a:xfrm>
              <a:off x="617219" y="1584087"/>
              <a:ext cx="6995160" cy="1357788"/>
            </a:xfrm>
            <a:prstGeom prst="roundRect">
              <a:avLst>
                <a:gd name="adj" fmla="val 100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100" name="Shape 100"/>
            <p:cNvSpPr txBox="1"/>
            <p:nvPr/>
          </p:nvSpPr>
          <p:spPr>
            <a:xfrm>
              <a:off x="617219" y="1584087"/>
              <a:ext cx="5495377" cy="1357788"/>
            </a:xfrm>
            <a:prstGeom prst="rect">
              <a:avLst/>
            </a:prstGeom>
            <a:ln/>
          </p:spPr>
          <p:style>
            <a:lnRef idx="1">
              <a:schemeClr val="accent1"/>
            </a:lnRef>
            <a:fillRef idx="2">
              <a:schemeClr val="accent1"/>
            </a:fillRef>
            <a:effectRef idx="1">
              <a:schemeClr val="accent1"/>
            </a:effectRef>
            <a:fontRef idx="minor">
              <a:schemeClr val="dk1"/>
            </a:fontRef>
          </p:style>
          <p:txBody>
            <a:bodyPr wrap="square" lIns="137150" tIns="137150" rIns="137150" bIns="137150" anchor="ctr" anchorCtr="0">
              <a:noAutofit/>
            </a:bodyPr>
            <a:lstStyle/>
            <a:p>
              <a:pPr marL="0" marR="0" lvl="0" indent="0" algn="ctr" rtl="1">
                <a:lnSpc>
                  <a:spcPct val="90000"/>
                </a:lnSpc>
                <a:spcBef>
                  <a:spcPts val="0"/>
                </a:spcBef>
                <a:spcAft>
                  <a:spcPts val="0"/>
                </a:spcAft>
                <a:buSzPct val="25000"/>
                <a:buNone/>
              </a:pPr>
              <a:r>
                <a:rPr lang="ar-JO" sz="2800" b="0" i="0" u="none" strike="noStrike" cap="none" dirty="0">
                  <a:solidFill>
                    <a:schemeClr val="tx1"/>
                  </a:solidFill>
                  <a:latin typeface="Calibri"/>
                  <a:ea typeface="Calibri"/>
                  <a:cs typeface="Calibri"/>
                  <a:sym typeface="Calibri"/>
                </a:rPr>
                <a:t>قانون معدل لقانون الرقابة على الغذاء لسنة2003 رقم 7</a:t>
              </a:r>
              <a:r>
                <a:rPr lang="ar-JO" sz="2800" b="1" i="0" u="none" strike="noStrike" cap="none" dirty="0">
                  <a:solidFill>
                    <a:schemeClr val="tx1"/>
                  </a:solidFill>
                  <a:latin typeface="Calibri"/>
                  <a:ea typeface="Calibri"/>
                  <a:cs typeface="Calibri"/>
                  <a:sym typeface="Calibri"/>
                </a:rPr>
                <a:t>9 </a:t>
              </a:r>
              <a:endParaRPr lang="ar-JO" sz="2800" b="1" i="0" u="none" strike="noStrike" cap="none" dirty="0" smtClean="0">
                <a:solidFill>
                  <a:schemeClr val="tx1"/>
                </a:solidFill>
                <a:latin typeface="Calibri"/>
                <a:ea typeface="Calibri"/>
                <a:cs typeface="Calibri"/>
                <a:sym typeface="Calibri"/>
              </a:endParaRPr>
            </a:p>
            <a:p>
              <a:pPr marL="0" marR="0" lvl="0" indent="0" rtl="1">
                <a:lnSpc>
                  <a:spcPct val="90000"/>
                </a:lnSpc>
                <a:spcBef>
                  <a:spcPts val="0"/>
                </a:spcBef>
                <a:spcAft>
                  <a:spcPts val="0"/>
                </a:spcAft>
                <a:buSzPct val="25000"/>
                <a:buNone/>
              </a:pPr>
              <a:r>
                <a:rPr lang="ar-JO" b="1" dirty="0" smtClean="0">
                  <a:solidFill>
                    <a:schemeClr val="tx1"/>
                  </a:solidFill>
                  <a:latin typeface="Calibri"/>
                  <a:ea typeface="Calibri"/>
                  <a:cs typeface="Calibri"/>
                  <a:sym typeface="Calibri"/>
                </a:rPr>
                <a:t>12/6/2003</a:t>
              </a:r>
              <a:r>
                <a:rPr lang="ar-JO" sz="3600" b="1" i="0" u="none" strike="noStrike" cap="none" dirty="0" smtClean="0">
                  <a:solidFill>
                    <a:schemeClr val="lt1"/>
                  </a:solidFill>
                  <a:latin typeface="Calibri"/>
                  <a:ea typeface="Calibri"/>
                  <a:cs typeface="Calibri"/>
                  <a:sym typeface="Calibri"/>
                </a:rPr>
                <a:t>  </a:t>
              </a:r>
              <a:endParaRPr lang="ar-JO" sz="3600" b="1" i="0" u="none" strike="noStrike" cap="none" dirty="0">
                <a:solidFill>
                  <a:schemeClr val="lt1"/>
                </a:solidFill>
                <a:latin typeface="Calibri"/>
                <a:ea typeface="Calibri"/>
                <a:cs typeface="Calibri"/>
                <a:sym typeface="Calibri"/>
              </a:endParaRPr>
            </a:p>
          </p:txBody>
        </p:sp>
        <p:sp>
          <p:nvSpPr>
            <p:cNvPr id="101" name="Shape 101"/>
            <p:cNvSpPr/>
            <p:nvPr/>
          </p:nvSpPr>
          <p:spPr>
            <a:xfrm>
              <a:off x="1234439" y="3168174"/>
              <a:ext cx="6995160" cy="1357788"/>
            </a:xfrm>
            <a:prstGeom prst="roundRect">
              <a:avLst>
                <a:gd name="adj" fmla="val 100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102" name="Shape 102"/>
            <p:cNvSpPr txBox="1"/>
            <p:nvPr/>
          </p:nvSpPr>
          <p:spPr>
            <a:xfrm>
              <a:off x="1234439" y="3168174"/>
              <a:ext cx="5495377" cy="1357788"/>
            </a:xfrm>
            <a:prstGeom prst="rect">
              <a:avLst/>
            </a:prstGeom>
            <a:ln/>
          </p:spPr>
          <p:style>
            <a:lnRef idx="1">
              <a:schemeClr val="accent1"/>
            </a:lnRef>
            <a:fillRef idx="2">
              <a:schemeClr val="accent1"/>
            </a:fillRef>
            <a:effectRef idx="1">
              <a:schemeClr val="accent1"/>
            </a:effectRef>
            <a:fontRef idx="minor">
              <a:schemeClr val="dk1"/>
            </a:fontRef>
          </p:style>
          <p:txBody>
            <a:bodyPr wrap="square" lIns="137150" tIns="137150" rIns="137150" bIns="137150" anchor="ctr" anchorCtr="0">
              <a:noAutofit/>
            </a:bodyPr>
            <a:lstStyle/>
            <a:p>
              <a:pPr marL="0" marR="0" lvl="0" indent="0" algn="ctr" rtl="1">
                <a:lnSpc>
                  <a:spcPct val="90000"/>
                </a:lnSpc>
                <a:spcBef>
                  <a:spcPts val="0"/>
                </a:spcBef>
                <a:spcAft>
                  <a:spcPts val="0"/>
                </a:spcAft>
                <a:buSzPct val="25000"/>
                <a:buNone/>
              </a:pPr>
              <a:r>
                <a:rPr lang="ar-JO" sz="3600" b="0" i="0" u="none" strike="noStrike" cap="none" dirty="0" smtClean="0">
                  <a:solidFill>
                    <a:schemeClr val="tx1"/>
                  </a:solidFill>
                  <a:latin typeface="Calibri"/>
                  <a:ea typeface="Calibri"/>
                  <a:cs typeface="Calibri"/>
                  <a:sym typeface="Calibri"/>
                </a:rPr>
                <a:t>قانون </a:t>
              </a:r>
              <a:r>
                <a:rPr lang="ar-JO" sz="3600" b="0" i="0" u="none" strike="noStrike" cap="none" dirty="0">
                  <a:solidFill>
                    <a:schemeClr val="tx1"/>
                  </a:solidFill>
                  <a:latin typeface="Calibri"/>
                  <a:ea typeface="Calibri"/>
                  <a:cs typeface="Calibri"/>
                  <a:sym typeface="Calibri"/>
                </a:rPr>
                <a:t>الغذاء رقم 30 لعام </a:t>
              </a:r>
              <a:endParaRPr lang="ar-JO" sz="3600" b="0" i="0" u="none" strike="noStrike" cap="none" dirty="0" smtClean="0">
                <a:solidFill>
                  <a:schemeClr val="tx1"/>
                </a:solidFill>
                <a:latin typeface="Calibri"/>
                <a:ea typeface="Calibri"/>
                <a:cs typeface="Calibri"/>
                <a:sym typeface="Calibri"/>
              </a:endParaRPr>
            </a:p>
            <a:p>
              <a:pPr marL="0" marR="0" lvl="0" indent="0" algn="ctr" rtl="1">
                <a:lnSpc>
                  <a:spcPct val="90000"/>
                </a:lnSpc>
                <a:spcBef>
                  <a:spcPts val="0"/>
                </a:spcBef>
                <a:spcAft>
                  <a:spcPts val="0"/>
                </a:spcAft>
                <a:buSzPct val="25000"/>
                <a:buNone/>
              </a:pPr>
              <a:r>
                <a:rPr lang="ar-JO" sz="3600" b="0" i="0" u="none" strike="noStrike" cap="none" dirty="0" smtClean="0">
                  <a:solidFill>
                    <a:schemeClr val="tx1"/>
                  </a:solidFill>
                  <a:latin typeface="Calibri"/>
                  <a:ea typeface="Calibri"/>
                  <a:cs typeface="Calibri"/>
                  <a:sym typeface="Calibri"/>
                </a:rPr>
                <a:t>2015</a:t>
              </a:r>
            </a:p>
            <a:p>
              <a:pPr marL="0" marR="0" lvl="0" indent="0" rtl="1">
                <a:lnSpc>
                  <a:spcPct val="90000"/>
                </a:lnSpc>
                <a:spcBef>
                  <a:spcPts val="0"/>
                </a:spcBef>
                <a:spcAft>
                  <a:spcPts val="0"/>
                </a:spcAft>
                <a:buSzPct val="25000"/>
                <a:buNone/>
              </a:pPr>
              <a:r>
                <a:rPr lang="ar-JO" dirty="0" smtClean="0">
                  <a:solidFill>
                    <a:schemeClr val="tx1"/>
                  </a:solidFill>
                  <a:latin typeface="Calibri"/>
                  <a:ea typeface="Calibri"/>
                  <a:cs typeface="Calibri"/>
                  <a:sym typeface="Calibri"/>
                </a:rPr>
                <a:t>17/6/2015</a:t>
              </a:r>
              <a:endParaRPr lang="ar-JO" b="0" i="0" u="none" strike="noStrike" cap="none" dirty="0">
                <a:solidFill>
                  <a:schemeClr val="tx1"/>
                </a:solidFill>
                <a:latin typeface="Calibri"/>
                <a:ea typeface="Calibri"/>
                <a:cs typeface="Calibri"/>
                <a:sym typeface="Calibri"/>
              </a:endParaRPr>
            </a:p>
          </p:txBody>
        </p:sp>
        <p:sp>
          <p:nvSpPr>
            <p:cNvPr id="103" name="Shape 103"/>
            <p:cNvSpPr/>
            <p:nvPr/>
          </p:nvSpPr>
          <p:spPr>
            <a:xfrm>
              <a:off x="6112597" y="1029656"/>
              <a:ext cx="882562" cy="882562"/>
            </a:xfrm>
            <a:prstGeom prst="downArrow">
              <a:avLst>
                <a:gd name="adj1" fmla="val 55000"/>
                <a:gd name="adj2" fmla="val 450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105" name="Shape 105"/>
            <p:cNvSpPr/>
            <p:nvPr/>
          </p:nvSpPr>
          <p:spPr>
            <a:xfrm>
              <a:off x="6729817" y="2604691"/>
              <a:ext cx="882562" cy="882562"/>
            </a:xfrm>
            <a:prstGeom prst="downArrow">
              <a:avLst>
                <a:gd name="adj1" fmla="val 55000"/>
                <a:gd name="adj2" fmla="val 450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91425" tIns="91425" rIns="91425" bIns="91425" anchor="ctr" anchorCtr="0">
              <a:noAutofit/>
            </a:bodyPr>
            <a:lstStyle/>
            <a:p>
              <a:pPr lvl="0">
                <a:spcBef>
                  <a:spcPts val="0"/>
                </a:spcBef>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down)">
                                      <p:cBhvr>
                                        <p:cTn id="7" dur="580">
                                          <p:stCondLst>
                                            <p:cond delay="0"/>
                                          </p:stCondLst>
                                        </p:cTn>
                                        <p:tgtEl>
                                          <p:spTgt spid="96"/>
                                        </p:tgtEl>
                                      </p:cBhvr>
                                    </p:animEffect>
                                    <p:anim calcmode="lin" valueType="num">
                                      <p:cBhvr>
                                        <p:cTn id="8"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13" dur="26">
                                          <p:stCondLst>
                                            <p:cond delay="650"/>
                                          </p:stCondLst>
                                        </p:cTn>
                                        <p:tgtEl>
                                          <p:spTgt spid="96"/>
                                        </p:tgtEl>
                                      </p:cBhvr>
                                      <p:to x="100000" y="60000"/>
                                    </p:animScale>
                                    <p:animScale>
                                      <p:cBhvr>
                                        <p:cTn id="14" dur="166" decel="50000">
                                          <p:stCondLst>
                                            <p:cond delay="676"/>
                                          </p:stCondLst>
                                        </p:cTn>
                                        <p:tgtEl>
                                          <p:spTgt spid="96"/>
                                        </p:tgtEl>
                                      </p:cBhvr>
                                      <p:to x="100000" y="100000"/>
                                    </p:animScale>
                                    <p:animScale>
                                      <p:cBhvr>
                                        <p:cTn id="15" dur="26">
                                          <p:stCondLst>
                                            <p:cond delay="1312"/>
                                          </p:stCondLst>
                                        </p:cTn>
                                        <p:tgtEl>
                                          <p:spTgt spid="96"/>
                                        </p:tgtEl>
                                      </p:cBhvr>
                                      <p:to x="100000" y="80000"/>
                                    </p:animScale>
                                    <p:animScale>
                                      <p:cBhvr>
                                        <p:cTn id="16" dur="166" decel="50000">
                                          <p:stCondLst>
                                            <p:cond delay="1338"/>
                                          </p:stCondLst>
                                        </p:cTn>
                                        <p:tgtEl>
                                          <p:spTgt spid="96"/>
                                        </p:tgtEl>
                                      </p:cBhvr>
                                      <p:to x="100000" y="100000"/>
                                    </p:animScale>
                                    <p:animScale>
                                      <p:cBhvr>
                                        <p:cTn id="17" dur="26">
                                          <p:stCondLst>
                                            <p:cond delay="1642"/>
                                          </p:stCondLst>
                                        </p:cTn>
                                        <p:tgtEl>
                                          <p:spTgt spid="96"/>
                                        </p:tgtEl>
                                      </p:cBhvr>
                                      <p:to x="100000" y="90000"/>
                                    </p:animScale>
                                    <p:animScale>
                                      <p:cBhvr>
                                        <p:cTn id="18" dur="166" decel="50000">
                                          <p:stCondLst>
                                            <p:cond delay="1668"/>
                                          </p:stCondLst>
                                        </p:cTn>
                                        <p:tgtEl>
                                          <p:spTgt spid="96"/>
                                        </p:tgtEl>
                                      </p:cBhvr>
                                      <p:to x="100000" y="100000"/>
                                    </p:animScale>
                                    <p:animScale>
                                      <p:cBhvr>
                                        <p:cTn id="19" dur="26">
                                          <p:stCondLst>
                                            <p:cond delay="1808"/>
                                          </p:stCondLst>
                                        </p:cTn>
                                        <p:tgtEl>
                                          <p:spTgt spid="96"/>
                                        </p:tgtEl>
                                      </p:cBhvr>
                                      <p:to x="100000" y="95000"/>
                                    </p:animScale>
                                    <p:animScale>
                                      <p:cBhvr>
                                        <p:cTn id="20" dur="166" decel="50000">
                                          <p:stCondLst>
                                            <p:cond delay="1834"/>
                                          </p:stCondLst>
                                        </p:cTn>
                                        <p:tgtEl>
                                          <p:spTgt spid="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2104256"/>
            <a:ext cx="8229600" cy="1828800"/>
          </a:xfrm>
        </p:spPr>
        <p:txBody>
          <a:bodyPr/>
          <a:lstStyle/>
          <a:p>
            <a:pPr algn="ctr">
              <a:buNone/>
            </a:pPr>
            <a:r>
              <a:rPr lang="ar-JO" dirty="0" smtClean="0"/>
              <a:t>شكرا لتواجدكم معنا </a:t>
            </a:r>
          </a:p>
          <a:p>
            <a:pPr algn="ctr">
              <a:buNone/>
            </a:pPr>
            <a:r>
              <a:rPr lang="en-US" dirty="0" err="1" smtClean="0"/>
              <a:t>FoodQA</a:t>
            </a:r>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30</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par>
                          <p:cTn id="11" fill="hold">
                            <p:stCondLst>
                              <p:cond delay="250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 by="(-#ppt_w*2)" calcmode="lin" valueType="num">
                                      <p:cBhvr rctx="PPT">
                                        <p:cTn id="14" dur="500" autoRev="1" fill="hold">
                                          <p:stCondLst>
                                            <p:cond delay="0"/>
                                          </p:stCondLst>
                                        </p:cTn>
                                        <p:tgtEl>
                                          <p:spTgt spid="3">
                                            <p:txEl>
                                              <p:pRg st="1" end="1"/>
                                            </p:txEl>
                                          </p:spTgt>
                                        </p:tgtEl>
                                        <p:attrNameLst>
                                          <p:attrName>ppt_w</p:attrName>
                                        </p:attrNameLst>
                                      </p:cBhvr>
                                    </p:anim>
                                    <p:anim by="(#ppt_w*0.50)" calcmode="lin" valueType="num">
                                      <p:cBhvr>
                                        <p:cTn id="15" dur="500" decel="50000" autoRev="1" fill="hold">
                                          <p:stCondLst>
                                            <p:cond delay="0"/>
                                          </p:stCondLst>
                                        </p:cTn>
                                        <p:tgtEl>
                                          <p:spTgt spid="3">
                                            <p:txEl>
                                              <p:pRg st="1" end="1"/>
                                            </p:txEl>
                                          </p:spTgt>
                                        </p:tgtEl>
                                        <p:attrNameLst>
                                          <p:attrName>ppt_x</p:attrName>
                                        </p:attrNameLst>
                                      </p:cBhvr>
                                    </p:anim>
                                    <p:anim from="(-#ppt_h/2)" to="(#ppt_y)" calcmode="lin" valueType="num">
                                      <p:cBhvr>
                                        <p:cTn id="16" dur="1000" fill="hold">
                                          <p:stCondLst>
                                            <p:cond delay="0"/>
                                          </p:stCondLst>
                                        </p:cTn>
                                        <p:tgtEl>
                                          <p:spTgt spid="3">
                                            <p:txEl>
                                              <p:pRg st="1" end="1"/>
                                            </p:txEl>
                                          </p:spTgt>
                                        </p:tgtEl>
                                        <p:attrNameLst>
                                          <p:attrName>ppt_y</p:attrName>
                                        </p:attrNameLst>
                                      </p:cBhvr>
                                    </p:anim>
                                    <p:animRot by="21600000">
                                      <p:cBhvr>
                                        <p:cTn id="17"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251396" algn="ctr" rtl="1">
              <a:spcBef>
                <a:spcPts val="0"/>
              </a:spcBef>
              <a:buClr>
                <a:schemeClr val="dk1"/>
              </a:buClr>
              <a:buSzPct val="99974"/>
              <a:buFont typeface="Calibri"/>
              <a:buNone/>
            </a:pPr>
            <a:r>
              <a:rPr lang="ar-JO" sz="3959" b="0" i="0" u="none" strike="noStrike" cap="none" dirty="0">
                <a:solidFill>
                  <a:schemeClr val="dk1"/>
                </a:solidFill>
                <a:latin typeface="Calibri"/>
                <a:ea typeface="Calibri"/>
                <a:cs typeface="Calibri"/>
                <a:sym typeface="Calibri"/>
              </a:rPr>
              <a:t>قانون الغذاء</a:t>
            </a:r>
            <a:br>
              <a:rPr lang="ar-JO" sz="3959" b="0" i="0" u="none" strike="noStrike" cap="none" dirty="0">
                <a:solidFill>
                  <a:schemeClr val="dk1"/>
                </a:solidFill>
                <a:latin typeface="Calibri"/>
                <a:ea typeface="Calibri"/>
                <a:cs typeface="Calibri"/>
                <a:sym typeface="Calibri"/>
              </a:rPr>
            </a:br>
            <a:r>
              <a:rPr lang="ar-JO" sz="3959" b="0" i="0" u="none" strike="noStrike" cap="none" dirty="0">
                <a:solidFill>
                  <a:schemeClr val="dk1"/>
                </a:solidFill>
                <a:latin typeface="Calibri"/>
                <a:ea typeface="Calibri"/>
                <a:cs typeface="Calibri"/>
                <a:sym typeface="Calibri"/>
              </a:rPr>
              <a:t>www.JFDA.jo</a:t>
            </a:r>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4</a:t>
            </a:fld>
            <a:endParaRPr lang="ar-JO" sz="1200" b="0" i="0" u="none" strike="noStrike" cap="none">
              <a:solidFill>
                <a:srgbClr val="888888"/>
              </a:solidFill>
              <a:latin typeface="Calibri"/>
              <a:ea typeface="Calibri"/>
              <a:cs typeface="Calibri"/>
              <a:sym typeface="Calibri"/>
            </a:endParaRPr>
          </a:p>
        </p:txBody>
      </p:sp>
      <p:pic>
        <p:nvPicPr>
          <p:cNvPr id="112" name="Shape 112" descr="C:\Users\memon\Desktop\Capture 1.PNG"/>
          <p:cNvPicPr preferRelativeResize="0"/>
          <p:nvPr/>
        </p:nvPicPr>
        <p:blipFill rotWithShape="1">
          <a:blip r:embed="rId3">
            <a:alphaModFix/>
          </a:blip>
          <a:srcRect/>
          <a:stretch/>
        </p:blipFill>
        <p:spPr>
          <a:xfrm>
            <a:off x="1325342" y="1729983"/>
            <a:ext cx="7018376" cy="3136328"/>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prstGeom prst="rect">
            <a:avLst/>
          </a:prstGeom>
          <a:noFill/>
          <a:ln>
            <a:noFill/>
          </a:ln>
        </p:spPr>
        <p:txBody>
          <a:bodyPr wrap="square" lIns="91425" tIns="45700" rIns="91425" bIns="45700" anchor="ctr" anchorCtr="0">
            <a:noAutofit/>
          </a:bodyPr>
          <a:lstStyle/>
          <a:p>
            <a:pPr lvl="0" indent="-279400"/>
            <a:r>
              <a:rPr lang="ar-JO" dirty="0" smtClean="0"/>
              <a:t>www.JFDA.jo</a:t>
            </a:r>
            <a:endParaRPr sz="4400" b="0" i="0" u="none" strike="noStrike" cap="none" dirty="0">
              <a:solidFill>
                <a:schemeClr val="dk1"/>
              </a:solidFill>
              <a:latin typeface="Calibri"/>
              <a:ea typeface="Calibri"/>
              <a:cs typeface="Calibri"/>
              <a:sym typeface="Calibri"/>
            </a:endParaRPr>
          </a:p>
        </p:txBody>
      </p:sp>
      <p:sp>
        <p:nvSpPr>
          <p:cNvPr id="5" name="Footer Placeholder 4"/>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5</a:t>
            </a:fld>
            <a:endParaRPr lang="ar-JO" sz="1200" b="0" i="0" u="none" strike="noStrike" cap="none">
              <a:solidFill>
                <a:srgbClr val="888888"/>
              </a:solidFill>
              <a:latin typeface="Calibri"/>
              <a:ea typeface="Calibri"/>
              <a:cs typeface="Calibri"/>
              <a:sym typeface="Calibri"/>
            </a:endParaRPr>
          </a:p>
        </p:txBody>
      </p:sp>
      <p:pic>
        <p:nvPicPr>
          <p:cNvPr id="118" name="Shape 118" descr="C:\Users\memon\Desktop\Capture 2.PNG"/>
          <p:cNvPicPr preferRelativeResize="0"/>
          <p:nvPr/>
        </p:nvPicPr>
        <p:blipFill rotWithShape="1">
          <a:blip r:embed="rId3">
            <a:alphaModFix/>
          </a:blip>
          <a:srcRect/>
          <a:stretch/>
        </p:blipFill>
        <p:spPr>
          <a:xfrm>
            <a:off x="533400" y="2133600"/>
            <a:ext cx="8236407" cy="3713002"/>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prstGeom prst="rect">
            <a:avLst/>
          </a:prstGeom>
          <a:noFill/>
          <a:ln>
            <a:noFill/>
          </a:ln>
        </p:spPr>
        <p:txBody>
          <a:bodyPr wrap="square" lIns="91425" tIns="45700" rIns="91425" bIns="45700" anchor="ctr" anchorCtr="0">
            <a:noAutofit/>
          </a:bodyPr>
          <a:lstStyle/>
          <a:p>
            <a:pPr lvl="0" indent="-279400"/>
            <a:r>
              <a:rPr lang="ar-JO" dirty="0" smtClean="0"/>
              <a:t>www.JFDA.jo</a:t>
            </a:r>
            <a:endParaRPr sz="4400" b="0" i="0" u="none" strike="noStrike" cap="none" dirty="0">
              <a:solidFill>
                <a:schemeClr val="dk1"/>
              </a:solidFill>
              <a:latin typeface="Calibri"/>
              <a:ea typeface="Calibri"/>
              <a:cs typeface="Calibri"/>
              <a:sym typeface="Calibri"/>
            </a:endParaRPr>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6</a:t>
            </a:fld>
            <a:endParaRPr lang="ar-JO" sz="1200" b="0" i="0" u="none" strike="noStrike" cap="none">
              <a:solidFill>
                <a:srgbClr val="888888"/>
              </a:solidFill>
              <a:latin typeface="Calibri"/>
              <a:ea typeface="Calibri"/>
              <a:cs typeface="Calibri"/>
              <a:sym typeface="Calibri"/>
            </a:endParaRPr>
          </a:p>
        </p:txBody>
      </p:sp>
      <p:pic>
        <p:nvPicPr>
          <p:cNvPr id="124" name="Shape 124" descr="C:\Users\memon\Desktop\Capture3.PNG"/>
          <p:cNvPicPr preferRelativeResize="0"/>
          <p:nvPr/>
        </p:nvPicPr>
        <p:blipFill rotWithShape="1">
          <a:blip r:embed="rId3">
            <a:alphaModFix/>
          </a:blip>
          <a:srcRect/>
          <a:stretch/>
        </p:blipFill>
        <p:spPr>
          <a:xfrm>
            <a:off x="304800" y="1752600"/>
            <a:ext cx="8479211" cy="397985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prstGeom prst="rect">
            <a:avLst/>
          </a:prstGeom>
          <a:noFill/>
          <a:ln>
            <a:noFill/>
          </a:ln>
        </p:spPr>
        <p:txBody>
          <a:bodyPr wrap="square" lIns="91425" tIns="45700" rIns="91425" bIns="45700" anchor="ctr" anchorCtr="0">
            <a:noAutofit/>
          </a:bodyPr>
          <a:lstStyle/>
          <a:p>
            <a:pPr lvl="0" indent="-279400"/>
            <a:r>
              <a:rPr lang="ar-JO" dirty="0" smtClean="0"/>
              <a:t>www.JFDA.jo</a:t>
            </a:r>
            <a:endParaRPr sz="4400" b="0" i="0" u="none" strike="noStrike" cap="none" dirty="0">
              <a:solidFill>
                <a:schemeClr val="dk1"/>
              </a:solidFill>
              <a:latin typeface="Calibri"/>
              <a:ea typeface="Calibri"/>
              <a:cs typeface="Calibri"/>
              <a:sym typeface="Calibri"/>
            </a:endParaRPr>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7</a:t>
            </a:fld>
            <a:endParaRPr lang="ar-JO" sz="1200" b="0" i="0" u="none" strike="noStrike" cap="none">
              <a:solidFill>
                <a:srgbClr val="888888"/>
              </a:solidFill>
              <a:latin typeface="Calibri"/>
              <a:ea typeface="Calibri"/>
              <a:cs typeface="Calibri"/>
              <a:sym typeface="Calibri"/>
            </a:endParaRPr>
          </a:p>
        </p:txBody>
      </p:sp>
      <p:pic>
        <p:nvPicPr>
          <p:cNvPr id="130" name="Shape 130" descr="C:\Users\memon\Desktop\Capture4.PNG"/>
          <p:cNvPicPr preferRelativeResize="0"/>
          <p:nvPr/>
        </p:nvPicPr>
        <p:blipFill rotWithShape="1">
          <a:blip r:embed="rId3">
            <a:alphaModFix/>
          </a:blip>
          <a:srcRect/>
          <a:stretch/>
        </p:blipFill>
        <p:spPr>
          <a:xfrm>
            <a:off x="914400" y="1828800"/>
            <a:ext cx="7529158" cy="3420027"/>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descr="C:\Users\memon\Desktop\Capture 6.PNG"/>
          <p:cNvPicPr preferRelativeResize="0"/>
          <p:nvPr/>
        </p:nvPicPr>
        <p:blipFill rotWithShape="1">
          <a:blip r:embed="rId3">
            <a:alphaModFix/>
          </a:blip>
          <a:srcRect/>
          <a:stretch/>
        </p:blipFill>
        <p:spPr>
          <a:xfrm>
            <a:off x="793750" y="350838"/>
            <a:ext cx="7538733" cy="6129605"/>
          </a:xfrm>
          <a:prstGeom prst="rect">
            <a:avLst/>
          </a:prstGeom>
          <a:noFill/>
          <a:ln>
            <a:noFill/>
          </a:ln>
        </p:spPr>
      </p:pic>
      <p:sp>
        <p:nvSpPr>
          <p:cNvPr id="4" name="Footer Placeholder 3"/>
          <p:cNvSpPr>
            <a:spLocks noGrp="1"/>
          </p:cNvSpPr>
          <p:nvPr>
            <p:ph type="ftr" sz="quarter" idx="11"/>
          </p:nvPr>
        </p:nvSpPr>
        <p:spPr/>
        <p:txBody>
          <a:bodyPr/>
          <a:lstStyle/>
          <a:p>
            <a:r>
              <a:rPr lang="en-US" dirty="0" smtClean="0"/>
              <a:t>Food law</a:t>
            </a:r>
            <a:endParaRPr lang="en-US" dirty="0"/>
          </a:p>
        </p:txBody>
      </p:sp>
      <p:sp>
        <p:nvSpPr>
          <p:cNvPr id="3" name="Slide Number Placeholder 2"/>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8</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قانون الغذاء (30) لسنة 2015</a:t>
            </a:r>
            <a:endParaRPr lang="en-US" dirty="0"/>
          </a:p>
        </p:txBody>
      </p:sp>
      <p:sp>
        <p:nvSpPr>
          <p:cNvPr id="3" name="Text Placeholder 2"/>
          <p:cNvSpPr>
            <a:spLocks noGrp="1"/>
          </p:cNvSpPr>
          <p:nvPr>
            <p:ph idx="1"/>
          </p:nvPr>
        </p:nvSpPr>
        <p:spPr/>
        <p:txBody>
          <a:bodyPr/>
          <a:lstStyle/>
          <a:p>
            <a:pPr algn="r" rtl="1">
              <a:buNone/>
            </a:pPr>
            <a:r>
              <a:rPr lang="ar-JO" dirty="0" smtClean="0"/>
              <a:t>		موجب هذا القانون </a:t>
            </a:r>
            <a:r>
              <a:rPr lang="ar-SA" dirty="0" smtClean="0"/>
              <a:t>تعتبر المؤسسة الجهة الوحيدة المختصة بالرقابة على الغذاء المحلي والمستورد في جميع مراحل تداوله للتأكد من استيفائه لمتطلبات جودة وسلامة الغذاء في المملكة وفقاً لأحكام هذا القانون</a:t>
            </a:r>
            <a:r>
              <a:rPr lang="ar-JO" dirty="0" smtClean="0"/>
              <a:t> </a:t>
            </a:r>
            <a:r>
              <a:rPr lang="ar-JO" sz="1200" dirty="0" smtClean="0"/>
              <a:t>(3)</a:t>
            </a:r>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9</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geCreateDate xmlns="DA5A8833-2990-4E97-B722-A9AD63A2696E"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30D907F0BA18541B0B4538FE18D9047" ma:contentTypeVersion="1" ma:contentTypeDescription="Upload an image." ma:contentTypeScope="" ma:versionID="0210837bf5aed3924f4352ea440aa9e7">
  <xsd:schema xmlns:xsd="http://www.w3.org/2001/XMLSchema" xmlns:xs="http://www.w3.org/2001/XMLSchema" xmlns:p="http://schemas.microsoft.com/office/2006/metadata/properties" xmlns:ns1="http://schemas.microsoft.com/sharepoint/v3" xmlns:ns2="DA5A8833-2990-4E97-B722-A9AD63A2696E" xmlns:ns3="http://schemas.microsoft.com/sharepoint/v3/fields" targetNamespace="http://schemas.microsoft.com/office/2006/metadata/properties" ma:root="true" ma:fieldsID="8fb3d36556e5a55ffc38bf9f08c6fa4a" ns1:_="" ns2:_="" ns3:_="">
    <xsd:import namespace="http://schemas.microsoft.com/sharepoint/v3"/>
    <xsd:import namespace="DA5A8833-2990-4E97-B722-A9AD63A2696E"/>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5A8833-2990-4E97-B722-A9AD63A2696E"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C22A73-F13A-450D-88FB-77002175B42C}"/>
</file>

<file path=customXml/itemProps2.xml><?xml version="1.0" encoding="utf-8"?>
<ds:datastoreItem xmlns:ds="http://schemas.openxmlformats.org/officeDocument/2006/customXml" ds:itemID="{F2A202C0-2EB0-4683-9907-431648B59BC9}"/>
</file>

<file path=customXml/itemProps3.xml><?xml version="1.0" encoding="utf-8"?>
<ds:datastoreItem xmlns:ds="http://schemas.openxmlformats.org/officeDocument/2006/customXml" ds:itemID="{148F29CC-A8B2-48F8-BDE2-8C5BC76759BA}"/>
</file>

<file path=docProps/app.xml><?xml version="1.0" encoding="utf-8"?>
<Properties xmlns="http://schemas.openxmlformats.org/officeDocument/2006/extended-properties" xmlns:vt="http://schemas.openxmlformats.org/officeDocument/2006/docPropsVTypes">
  <Template>Theme1</Template>
  <TotalTime>493</TotalTime>
  <Words>1578</Words>
  <Application>Microsoft Office PowerPoint</Application>
  <PresentationFormat>On-screen Show (4:3)</PresentationFormat>
  <Paragraphs>186</Paragraphs>
  <Slides>30</Slides>
  <Notes>10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Theme1</vt:lpstr>
      <vt:lpstr>قانون الغذاء المؤسسة العامة للغذاء والدواء </vt:lpstr>
      <vt:lpstr>Slide 2</vt:lpstr>
      <vt:lpstr>نشأة قانون الغذاء </vt:lpstr>
      <vt:lpstr>قانون الغذاء www.JFDA.jo</vt:lpstr>
      <vt:lpstr>www.JFDA.jo</vt:lpstr>
      <vt:lpstr>www.JFDA.jo</vt:lpstr>
      <vt:lpstr>www.JFDA.jo</vt:lpstr>
      <vt:lpstr>Slide 8</vt:lpstr>
      <vt:lpstr>قانون الغذاء (30) لسنة 2015</vt:lpstr>
      <vt:lpstr>ماذا يتضمن قانون الغذاء ؟</vt:lpstr>
      <vt:lpstr>التعاريف2 </vt:lpstr>
      <vt:lpstr>تعاريف2 </vt:lpstr>
      <vt:lpstr>تعاريف2 </vt:lpstr>
      <vt:lpstr>تعاريف2 </vt:lpstr>
      <vt:lpstr>تعاريف2 </vt:lpstr>
      <vt:lpstr>تعاريف2 </vt:lpstr>
      <vt:lpstr>تعاريف2 </vt:lpstr>
      <vt:lpstr>الصلاحيات والمهام4 </vt:lpstr>
      <vt:lpstr>اللجان 5-13</vt:lpstr>
      <vt:lpstr> حالات منع الغذاء مادة 14-16</vt:lpstr>
      <vt:lpstr>الغذاء موصوفاً وصفاً كاذبا18</vt:lpstr>
      <vt:lpstr>الغذاء الموصوف وصفاً كاذبا18</vt:lpstr>
      <vt:lpstr>الغذاء الموصوف وصفاً كاذبا18</vt:lpstr>
      <vt:lpstr>الغذاء المغشوش18 </vt:lpstr>
      <vt:lpstr>الغذاء المغشوش18 </vt:lpstr>
      <vt:lpstr>الغذاء غيرالصالح للإستهلاك البشري18</vt:lpstr>
      <vt:lpstr>الغذاء غير الصالح للإستهلاك البشري18</vt:lpstr>
      <vt:lpstr> واجبات المنشأة الغذائية17   </vt:lpstr>
      <vt:lpstr>قانون الغذاء </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قانون الغذاء المؤسسة العامة للغذاء والدواء</dc:title>
  <dc:creator>safa smadi</dc:creator>
  <cp:keywords/>
  <dc:description/>
  <cp:lastModifiedBy>user</cp:lastModifiedBy>
  <cp:revision>72</cp:revision>
  <dcterms:modified xsi:type="dcterms:W3CDTF">2017-11-23T09:52:35Z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0x0101009148F5A04DDD49CBA7127AADA5FB792B00AADE34325A8B49CDA8BB4DB53328F21400C30D907F0BA18541B0B4538FE18D9047</vt:lpwstr>
  </property>
</Properties>
</file>